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64" r:id="rId3"/>
    <p:sldId id="266" r:id="rId4"/>
    <p:sldId id="267" r:id="rId5"/>
    <p:sldId id="288" r:id="rId6"/>
    <p:sldId id="293" r:id="rId7"/>
    <p:sldId id="268" r:id="rId8"/>
    <p:sldId id="269" r:id="rId9"/>
    <p:sldId id="270" r:id="rId10"/>
    <p:sldId id="271" r:id="rId11"/>
    <p:sldId id="272" r:id="rId12"/>
    <p:sldId id="289" r:id="rId13"/>
    <p:sldId id="294" r:id="rId14"/>
    <p:sldId id="273" r:id="rId15"/>
    <p:sldId id="274" r:id="rId16"/>
    <p:sldId id="275" r:id="rId17"/>
    <p:sldId id="276" r:id="rId18"/>
    <p:sldId id="277" r:id="rId19"/>
    <p:sldId id="290" r:id="rId20"/>
    <p:sldId id="295" r:id="rId21"/>
    <p:sldId id="278" r:id="rId22"/>
    <p:sldId id="279" r:id="rId23"/>
    <p:sldId id="280" r:id="rId24"/>
    <p:sldId id="265" r:id="rId25"/>
    <p:sldId id="257" r:id="rId26"/>
    <p:sldId id="291" r:id="rId27"/>
    <p:sldId id="258" r:id="rId28"/>
    <p:sldId id="262" r:id="rId29"/>
    <p:sldId id="263" r:id="rId30"/>
    <p:sldId id="281" r:id="rId31"/>
    <p:sldId id="282" r:id="rId32"/>
    <p:sldId id="292" r:id="rId33"/>
    <p:sldId id="283" r:id="rId34"/>
    <p:sldId id="284" r:id="rId35"/>
    <p:sldId id="285" r:id="rId36"/>
    <p:sldId id="259" r:id="rId37"/>
    <p:sldId id="260" r:id="rId38"/>
    <p:sldId id="286"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0D2"/>
    <a:srgbClr val="70AD47"/>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3"/>
    <p:restoredTop sz="94653"/>
  </p:normalViewPr>
  <p:slideViewPr>
    <p:cSldViewPr snapToGrid="0" snapToObjects="1">
      <p:cViewPr>
        <p:scale>
          <a:sx n="100" d="100"/>
          <a:sy n="100" d="100"/>
        </p:scale>
        <p:origin x="281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6A13A-0060-4FC9-9E24-87637F689A65}" type="datetimeFigureOut">
              <a:rPr lang="en-US" smtClean="0"/>
              <a:t>5/6/2019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58C2C-929D-4D08-B385-BAC4D3FF173D}" type="slidenum">
              <a:rPr lang="en-US" smtClean="0"/>
              <a:t>‹#›</a:t>
            </a:fld>
            <a:endParaRPr lang="en-US"/>
          </a:p>
        </p:txBody>
      </p:sp>
    </p:spTree>
    <p:extLst>
      <p:ext uri="{BB962C8B-B14F-4D97-AF65-F5344CB8AC3E}">
        <p14:creationId xmlns:p14="http://schemas.microsoft.com/office/powerpoint/2010/main" val="42677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Quid.com"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6285"/>
            <a:ext cx="7772400" cy="1533679"/>
          </a:xfrm>
        </p:spPr>
        <p:txBody>
          <a:bodyPr anchor="b">
            <a:normAutofit/>
          </a:bodyPr>
          <a:lstStyle>
            <a:lvl1pPr algn="l">
              <a:defRPr sz="3600">
                <a:latin typeface="Futura Medium" charset="0"/>
                <a:ea typeface="Futura Medium" charset="0"/>
                <a:cs typeface="Futura Medium" charset="0"/>
              </a:defRPr>
            </a:lvl1pPr>
          </a:lstStyle>
          <a:p>
            <a:r>
              <a:rPr lang="en-US" dirty="0"/>
              <a:t>Click to edit Master title style</a:t>
            </a:r>
          </a:p>
        </p:txBody>
      </p:sp>
      <p:sp>
        <p:nvSpPr>
          <p:cNvPr id="3" name="Subtitle 2"/>
          <p:cNvSpPr>
            <a:spLocks noGrp="1"/>
          </p:cNvSpPr>
          <p:nvPr>
            <p:ph type="subTitle" idx="1"/>
          </p:nvPr>
        </p:nvSpPr>
        <p:spPr>
          <a:xfrm>
            <a:off x="685800" y="3867509"/>
            <a:ext cx="6858000" cy="298091"/>
          </a:xfrm>
        </p:spPr>
        <p:txBody>
          <a:bodyPr/>
          <a:lstStyle>
            <a:lvl1pPr marL="0" indent="0" algn="l">
              <a:buNone/>
              <a:defRPr sz="1400">
                <a:latin typeface="Baskerville" charset="0"/>
                <a:ea typeface="Baskerville" charset="0"/>
                <a:cs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stretch>
            <a:fillRect/>
          </a:stretch>
        </p:blipFill>
        <p:spPr>
          <a:xfrm>
            <a:off x="8174110" y="6325269"/>
            <a:ext cx="726941" cy="374344"/>
          </a:xfrm>
          <a:prstGeom prst="rect">
            <a:avLst/>
          </a:prstGeom>
        </p:spPr>
      </p:pic>
      <p:sp>
        <p:nvSpPr>
          <p:cNvPr id="9" name="Rectangle 8"/>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7" name="Text Placeholder 6"/>
          <p:cNvSpPr>
            <a:spLocks noGrp="1"/>
          </p:cNvSpPr>
          <p:nvPr>
            <p:ph type="body" sz="quarter" idx="11"/>
          </p:nvPr>
        </p:nvSpPr>
        <p:spPr>
          <a:xfrm>
            <a:off x="685800" y="4197352"/>
            <a:ext cx="6858000" cy="325797"/>
          </a:xfrm>
        </p:spPr>
        <p:txBody>
          <a:bodyPr>
            <a:normAutofit/>
          </a:bodyPr>
          <a:lstStyle>
            <a:lvl1pPr marL="0" indent="0">
              <a:buFontTx/>
              <a:buNone/>
              <a:defRPr sz="1400">
                <a:solidFill>
                  <a:schemeClr val="tx1">
                    <a:lumMod val="50000"/>
                    <a:lumOff val="50000"/>
                  </a:schemeClr>
                </a:solidFill>
                <a:latin typeface="Baskerville" charset="0"/>
                <a:ea typeface="Baskerville" charset="0"/>
                <a:cs typeface="Baskerville"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pic>
        <p:nvPicPr>
          <p:cNvPr id="10" name="Picture 2" descr="New ET Pro Logo">
            <a:extLst>
              <a:ext uri="{FF2B5EF4-FFF2-40B4-BE49-F238E27FC236}">
                <a16:creationId xmlns:a16="http://schemas.microsoft.com/office/drawing/2014/main" id="{BC2C09C4-8EB4-4A64-9B77-9B63CF57FC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50F9B20F-FF73-417A-9F3B-1A86C22209D9}"/>
              </a:ext>
            </a:extLst>
          </p:cNvPr>
          <p:cNvSpPr txBox="1"/>
          <p:nvPr userDrawn="1"/>
        </p:nvSpPr>
        <p:spPr>
          <a:xfrm>
            <a:off x="4464748" y="6432503"/>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4930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4"/>
            <a:ext cx="7886700" cy="285955"/>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sp>
        <p:nvSpPr>
          <p:cNvPr id="7" name="Content Placeholder 2"/>
          <p:cNvSpPr>
            <a:spLocks noGrp="1"/>
          </p:cNvSpPr>
          <p:nvPr>
            <p:ph idx="11"/>
          </p:nvPr>
        </p:nvSpPr>
        <p:spPr>
          <a:xfrm>
            <a:off x="450850" y="6241844"/>
            <a:ext cx="7886700" cy="285955"/>
          </a:xfrm>
        </p:spPr>
        <p:txBody>
          <a:bodyPr>
            <a:normAutofit/>
          </a:bodyPr>
          <a:lstStyle>
            <a:lvl1pPr marL="0" indent="0">
              <a:buNone/>
              <a:defRPr sz="14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2" descr="New ET Pro Logo">
            <a:extLst>
              <a:ext uri="{FF2B5EF4-FFF2-40B4-BE49-F238E27FC236}">
                <a16:creationId xmlns:a16="http://schemas.microsoft.com/office/drawing/2014/main" id="{08CD94AE-3187-41BC-9C12-CC940337E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a:extLst>
              <a:ext uri="{FF2B5EF4-FFF2-40B4-BE49-F238E27FC236}">
                <a16:creationId xmlns:a16="http://schemas.microsoft.com/office/drawing/2014/main" id="{460A5ACE-56B8-4EDC-9B7E-2AB963EB95AD}"/>
              </a:ext>
            </a:extLst>
          </p:cNvPr>
          <p:cNvPicPr>
            <a:picLocks noChangeAspect="1"/>
          </p:cNvPicPr>
          <p:nvPr userDrawn="1"/>
        </p:nvPicPr>
        <p:blipFill>
          <a:blip r:embed="rId3"/>
          <a:stretch>
            <a:fillRect/>
          </a:stretch>
        </p:blipFill>
        <p:spPr>
          <a:xfrm>
            <a:off x="8174110" y="6325269"/>
            <a:ext cx="726941" cy="374344"/>
          </a:xfrm>
          <a:prstGeom prst="rect">
            <a:avLst/>
          </a:prstGeom>
        </p:spPr>
      </p:pic>
      <p:sp>
        <p:nvSpPr>
          <p:cNvPr id="8" name="Rectangle 7">
            <a:extLst>
              <a:ext uri="{FF2B5EF4-FFF2-40B4-BE49-F238E27FC236}">
                <a16:creationId xmlns:a16="http://schemas.microsoft.com/office/drawing/2014/main" id="{9DA8A164-4183-4171-8AE8-61E7F29E8FC4}"/>
              </a:ext>
            </a:extLst>
          </p:cNvPr>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10" name="TextBox 9">
            <a:extLst>
              <a:ext uri="{FF2B5EF4-FFF2-40B4-BE49-F238E27FC236}">
                <a16:creationId xmlns:a16="http://schemas.microsoft.com/office/drawing/2014/main" id="{A3708A11-DE75-4209-873D-875F05E54277}"/>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207562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2.-Text-Analytic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000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5F467A36-E5AA-45DE-A58C-8C532C05A62F}"/>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35322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EBEBE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08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5"/>
            <a:ext cx="7886700" cy="268646"/>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C3BFDF06-92AC-486C-83AB-7911D14E9E99}"/>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8896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Q.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227" y="-1152310"/>
            <a:ext cx="7968755" cy="6858000"/>
          </a:xfrm>
          <a:prstGeom prst="rect">
            <a:avLst/>
          </a:prstGeom>
        </p:spPr>
      </p:pic>
      <p:sp>
        <p:nvSpPr>
          <p:cNvPr id="4" name="TextBox 3"/>
          <p:cNvSpPr txBox="1"/>
          <p:nvPr userDrawn="1"/>
        </p:nvSpPr>
        <p:spPr>
          <a:xfrm>
            <a:off x="7188201" y="4559300"/>
            <a:ext cx="184731" cy="369332"/>
          </a:xfrm>
          <a:prstGeom prst="rect">
            <a:avLst/>
          </a:prstGeom>
          <a:noFill/>
        </p:spPr>
        <p:txBody>
          <a:bodyPr wrap="none" rtlCol="0">
            <a:spAutoFit/>
          </a:bodyPr>
          <a:lstStyle/>
          <a:p>
            <a:endParaRPr lang="en-US" sz="1800" dirty="0"/>
          </a:p>
        </p:txBody>
      </p:sp>
      <p:sp>
        <p:nvSpPr>
          <p:cNvPr id="11" name="Subtitle 3"/>
          <p:cNvSpPr txBox="1">
            <a:spLocks/>
          </p:cNvSpPr>
          <p:nvPr userDrawn="1"/>
        </p:nvSpPr>
        <p:spPr>
          <a:xfrm>
            <a:off x="1663701" y="5283346"/>
            <a:ext cx="823846" cy="29260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b="1" i="1" kern="1200">
                <a:solidFill>
                  <a:schemeClr val="tx1">
                    <a:tint val="75000"/>
                  </a:schemeClr>
                </a:solidFill>
                <a:latin typeface="Helvetica Light"/>
                <a:ea typeface="+mn-ea"/>
                <a:cs typeface="Helvetica Light"/>
              </a:defRPr>
            </a:lvl1pPr>
            <a:lvl2pPr marL="4572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2pPr>
            <a:lvl3pPr marL="9144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3pPr>
            <a:lvl4pPr marL="13716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4pPr>
            <a:lvl5pPr marL="18288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0" i="0" dirty="0">
                <a:solidFill>
                  <a:srgbClr val="2FAEBF"/>
                </a:solidFill>
                <a:latin typeface="Baskerville" charset="0"/>
                <a:ea typeface="Baskerville" charset="0"/>
                <a:cs typeface="Baskerville" charset="0"/>
                <a:hlinkClick r:id="rId3" action="ppaction://hlinkfile"/>
              </a:rPr>
              <a:t>Quid.com</a:t>
            </a:r>
            <a:endParaRPr lang="en-US" sz="1200" b="0" i="0" dirty="0">
              <a:solidFill>
                <a:srgbClr val="2FAEBF"/>
              </a:solidFill>
              <a:latin typeface="Baskerville" charset="0"/>
              <a:ea typeface="Baskerville" charset="0"/>
              <a:cs typeface="Baskerville" charset="0"/>
            </a:endParaRPr>
          </a:p>
        </p:txBody>
      </p:sp>
      <p:sp>
        <p:nvSpPr>
          <p:cNvPr id="12" name="Subtitle 2"/>
          <p:cNvSpPr txBox="1">
            <a:spLocks/>
          </p:cNvSpPr>
          <p:nvPr userDrawn="1"/>
        </p:nvSpPr>
        <p:spPr>
          <a:xfrm>
            <a:off x="1663700" y="4385183"/>
            <a:ext cx="6858000" cy="768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Helvetica Neue" charset="0"/>
                <a:ea typeface="Helvetica Neue" charset="0"/>
                <a:cs typeface="Helvetica Neue"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latin typeface="Helvetica Neue Medium"/>
                <a:ea typeface="Baskerville" charset="0"/>
                <a:cs typeface="Helvetica Neue Medium"/>
              </a:rPr>
              <a:t>Quid expands your ability to comprehend massive amounts of information on any given topic. It combines search and high-performance algorithms to find patterns in data. Ultimately, it helps you understand complexity and see connections previously hidden.</a:t>
            </a:r>
          </a:p>
        </p:txBody>
      </p:sp>
      <p:sp>
        <p:nvSpPr>
          <p:cNvPr id="14" name="Rectangle 13"/>
          <p:cNvSpPr/>
          <p:nvPr userDrawn="1"/>
        </p:nvSpPr>
        <p:spPr>
          <a:xfrm>
            <a:off x="1663701" y="3232176"/>
            <a:ext cx="3413883" cy="646331"/>
          </a:xfrm>
          <a:prstGeom prst="rect">
            <a:avLst/>
          </a:prstGeom>
        </p:spPr>
        <p:txBody>
          <a:bodyPr wrap="none">
            <a:spAutoFit/>
          </a:bodyPr>
          <a:lstStyle/>
          <a:p>
            <a:r>
              <a:rPr lang="en-US" sz="3600" dirty="0">
                <a:latin typeface="Baskerville" charset="0"/>
                <a:ea typeface="Baskerville" charset="0"/>
                <a:cs typeface="Baskerville" charset="0"/>
              </a:rPr>
              <a:t>Powered by Quid</a:t>
            </a:r>
          </a:p>
        </p:txBody>
      </p:sp>
    </p:spTree>
    <p:extLst>
      <p:ext uri="{BB962C8B-B14F-4D97-AF65-F5344CB8AC3E}">
        <p14:creationId xmlns:p14="http://schemas.microsoft.com/office/powerpoint/2010/main" val="1456521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28BFF-270D-47D2-A2B5-B1AFB74FE08F}" type="datetime1">
              <a:rPr lang="en-US" smtClean="0"/>
              <a:t>5/6/2019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A601-2113-8F48-8464-07A711B824C6}" type="slidenum">
              <a:rPr lang="en-US" smtClean="0"/>
              <a:t>‹#›</a:t>
            </a:fld>
            <a:endParaRPr lang="en-US"/>
          </a:p>
        </p:txBody>
      </p:sp>
    </p:spTree>
    <p:extLst>
      <p:ext uri="{BB962C8B-B14F-4D97-AF65-F5344CB8AC3E}">
        <p14:creationId xmlns:p14="http://schemas.microsoft.com/office/powerpoint/2010/main" val="180641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ctrTitle"/>
          </p:nvPr>
        </p:nvSpPr>
        <p:spPr>
          <a:xfrm>
            <a:off x="306801" y="4058125"/>
            <a:ext cx="3604497" cy="972836"/>
          </a:xfrm>
        </p:spPr>
        <p:txBody>
          <a:bodyPr vert="horz" lIns="91440" tIns="45720" rIns="91440" bIns="45720" rtlCol="0" anchor="t">
            <a:normAutofit/>
          </a:bodyPr>
          <a:lstStyle/>
          <a:p>
            <a:r>
              <a:rPr lang="en-US" sz="1800" kern="1200" dirty="0">
                <a:solidFill>
                  <a:srgbClr val="000000"/>
                </a:solidFill>
                <a:latin typeface="Futura Medium"/>
                <a:ea typeface="+mj-ea"/>
                <a:cs typeface="+mj-cs"/>
              </a:rPr>
              <a:t>April 2019</a:t>
            </a:r>
          </a:p>
        </p:txBody>
      </p:sp>
      <p:sp>
        <p:nvSpPr>
          <p:cNvPr id="3" name="Subtitle 2"/>
          <p:cNvSpPr>
            <a:spLocks noGrp="1"/>
          </p:cNvSpPr>
          <p:nvPr>
            <p:ph type="subTitle" idx="1"/>
          </p:nvPr>
        </p:nvSpPr>
        <p:spPr>
          <a:xfrm>
            <a:off x="307030" y="3429000"/>
            <a:ext cx="3604268" cy="629123"/>
          </a:xfrm>
        </p:spPr>
        <p:txBody>
          <a:bodyPr vert="horz" lIns="91440" tIns="45720" rIns="91440" bIns="45720" rtlCol="0" anchor="b">
            <a:noAutofit/>
          </a:bodyPr>
          <a:lstStyle/>
          <a:p>
            <a:r>
              <a:rPr lang="en-US" sz="2400" dirty="0">
                <a:solidFill>
                  <a:srgbClr val="000000"/>
                </a:solidFill>
                <a:latin typeface="Futura Medium"/>
                <a:ea typeface="+mn-ea"/>
                <a:cs typeface="+mn-cs"/>
              </a:rPr>
              <a:t>ET Professional Monitors</a:t>
            </a:r>
            <a:endParaRPr lang="en-US" sz="2400" kern="1200" dirty="0">
              <a:solidFill>
                <a:srgbClr val="000000"/>
              </a:solidFill>
              <a:latin typeface="+mn-lt"/>
              <a:ea typeface="+mn-ea"/>
              <a:cs typeface="+mn-cs"/>
            </a:endParaRPr>
          </a:p>
        </p:txBody>
      </p:sp>
      <p:sp>
        <p:nvSpPr>
          <p:cNvPr id="1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New ET Pro Logo">
            <a:extLst>
              <a:ext uri="{FF2B5EF4-FFF2-40B4-BE49-F238E27FC236}">
                <a16:creationId xmlns:a16="http://schemas.microsoft.com/office/drawing/2014/main" id="{FE5972D4-51EB-4D7F-9E1B-25C912284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829" y="2898138"/>
            <a:ext cx="2887343" cy="2837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Central Bank Omnipotence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5586145"/>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a:t>
            </a:r>
            <a:r>
              <a:rPr lang="en-US" sz="1700" b="1" dirty="0">
                <a:solidFill>
                  <a:srgbClr val="000000"/>
                </a:solidFill>
                <a:latin typeface="Futura Medium"/>
              </a:rPr>
              <a:t> </a:t>
            </a:r>
            <a:r>
              <a:rPr lang="en-US" sz="1700" dirty="0">
                <a:solidFill>
                  <a:srgbClr val="000000"/>
                </a:solidFill>
                <a:latin typeface="Futura Medium"/>
              </a:rPr>
              <a:t>Our measures of both attention and cohesion of central bank omnipotence narratives flagged slightly in April.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We think this is generally the result of (1) increasing separation in policy imperatives within the narratives surrounding the major central banks and (2) the brief emergence of a new (and separate) view on a potential rate cut in the US.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Regardless, we continue to think that Central Bank Omnipotence is the primary governing narrative of risky asset markets in the US – with Trade and Tariffs emerging from complacency much more recently.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We also note the recent emergence of a </a:t>
            </a:r>
            <a:r>
              <a:rPr lang="en-US" sz="1700" i="1" dirty="0">
                <a:solidFill>
                  <a:srgbClr val="000000"/>
                </a:solidFill>
                <a:latin typeface="Futura Medium"/>
              </a:rPr>
              <a:t>central</a:t>
            </a:r>
            <a:r>
              <a:rPr lang="en-US" sz="1700" dirty="0">
                <a:solidFill>
                  <a:srgbClr val="000000"/>
                </a:solidFill>
                <a:latin typeface="Futura Medium"/>
              </a:rPr>
              <a:t> cluster relating to inequality, ‘failures of capitalism’, student loan debt and other issues making the rounds in US election politics. These are surprisingly well connected across articles in the CBO dataset. We think shifting political pressures on central bank narratives are worthy of long-term monitoring.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b="0" i="0" dirty="0">
              <a:solidFill>
                <a:srgbClr val="000000"/>
              </a:solidFill>
              <a:effectLst/>
              <a:latin typeface="Futura Medium"/>
            </a:endParaRPr>
          </a:p>
        </p:txBody>
      </p:sp>
    </p:spTree>
    <p:extLst>
      <p:ext uri="{BB962C8B-B14F-4D97-AF65-F5344CB8AC3E}">
        <p14:creationId xmlns:p14="http://schemas.microsoft.com/office/powerpoint/2010/main" val="273835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000" dirty="0"/>
              <a:t>Central Bank Omnipotence Network Map – April 2019</a:t>
            </a:r>
          </a:p>
        </p:txBody>
      </p:sp>
      <p:pic>
        <p:nvPicPr>
          <p:cNvPr id="41" name="Picture 40" descr="image.png">
            <a:extLst>
              <a:ext uri="{FF2B5EF4-FFF2-40B4-BE49-F238E27FC236}">
                <a16:creationId xmlns:a16="http://schemas.microsoft.com/office/drawing/2014/main" id="{0652A49D-9EA5-494B-9E20-4D5B37F85BC3}"/>
              </a:ext>
            </a:extLst>
          </p:cNvPr>
          <p:cNvPicPr>
            <a:picLocks noChangeAspect="1"/>
          </p:cNvPicPr>
          <p:nvPr/>
        </p:nvPicPr>
        <p:blipFill>
          <a:blip r:embed="rId2"/>
          <a:stretch>
            <a:fillRect/>
          </a:stretch>
        </p:blipFill>
        <p:spPr>
          <a:xfrm>
            <a:off x="456753" y="1053304"/>
            <a:ext cx="7668009" cy="4897302"/>
          </a:xfrm>
          <a:prstGeom prst="rect">
            <a:avLst/>
          </a:prstGeom>
        </p:spPr>
      </p:pic>
      <p:sp>
        <p:nvSpPr>
          <p:cNvPr id="42" name="TextBox 41">
            <a:extLst>
              <a:ext uri="{FF2B5EF4-FFF2-40B4-BE49-F238E27FC236}">
                <a16:creationId xmlns:a16="http://schemas.microsoft.com/office/drawing/2014/main" id="{D89A4BA1-4DC2-463D-97F1-E17A5ADB3701}"/>
              </a:ext>
            </a:extLst>
          </p:cNvPr>
          <p:cNvSpPr txBox="1"/>
          <p:nvPr/>
        </p:nvSpPr>
        <p:spPr>
          <a:xfrm>
            <a:off x="2212490" y="5201005"/>
            <a:ext cx="1084231" cy="415498"/>
          </a:xfrm>
          <a:prstGeom prst="rect">
            <a:avLst/>
          </a:prstGeom>
          <a:noFill/>
        </p:spPr>
        <p:txBody>
          <a:bodyPr wrap="square" lIns="0" tIns="0">
            <a:spAutoFit/>
          </a:bodyPr>
          <a:lstStyle/>
          <a:p>
            <a:pPr>
              <a:defRPr sz="600">
                <a:solidFill>
                  <a:srgbClr val="1ED7D1"/>
                </a:solidFill>
                <a:latin typeface="Arial"/>
              </a:defRPr>
            </a:pPr>
            <a:r>
              <a:rPr lang="en-US" dirty="0">
                <a:latin typeface="Futura Medium"/>
              </a:rPr>
              <a:t>Rally in Stocks, Commodities, Trade Deal Optimism, “Bullish” Sentiment </a:t>
            </a:r>
            <a:r>
              <a:rPr dirty="0">
                <a:latin typeface="Futura Medium"/>
              </a:rPr>
              <a:t>(7.9%)</a:t>
            </a:r>
          </a:p>
        </p:txBody>
      </p:sp>
      <p:sp>
        <p:nvSpPr>
          <p:cNvPr id="56" name="TextBox 55">
            <a:extLst>
              <a:ext uri="{FF2B5EF4-FFF2-40B4-BE49-F238E27FC236}">
                <a16:creationId xmlns:a16="http://schemas.microsoft.com/office/drawing/2014/main" id="{EE0DD1E5-B4B9-437B-BB0E-E7DCB5A1DFF9}"/>
              </a:ext>
            </a:extLst>
          </p:cNvPr>
          <p:cNvSpPr txBox="1"/>
          <p:nvPr/>
        </p:nvSpPr>
        <p:spPr>
          <a:xfrm>
            <a:off x="2040865" y="3468996"/>
            <a:ext cx="659909" cy="230832"/>
          </a:xfrm>
          <a:prstGeom prst="rect">
            <a:avLst/>
          </a:prstGeom>
          <a:noFill/>
        </p:spPr>
        <p:txBody>
          <a:bodyPr wrap="square" lIns="0" tIns="0">
            <a:spAutoFit/>
          </a:bodyPr>
          <a:lstStyle/>
          <a:p>
            <a:pPr>
              <a:defRPr sz="600">
                <a:solidFill>
                  <a:srgbClr val="F04E53"/>
                </a:solidFill>
                <a:latin typeface="Arial"/>
              </a:defRPr>
            </a:pPr>
            <a:r>
              <a:rPr dirty="0">
                <a:latin typeface="Futura Medium"/>
              </a:rPr>
              <a:t>A Fed Rate Cut (6.7%)</a:t>
            </a:r>
          </a:p>
        </p:txBody>
      </p:sp>
      <p:sp>
        <p:nvSpPr>
          <p:cNvPr id="59" name="TextBox 58">
            <a:extLst>
              <a:ext uri="{FF2B5EF4-FFF2-40B4-BE49-F238E27FC236}">
                <a16:creationId xmlns:a16="http://schemas.microsoft.com/office/drawing/2014/main" id="{0814980B-7B75-4726-9D03-001629EA4A6A}"/>
              </a:ext>
            </a:extLst>
          </p:cNvPr>
          <p:cNvSpPr txBox="1"/>
          <p:nvPr/>
        </p:nvSpPr>
        <p:spPr>
          <a:xfrm>
            <a:off x="1178905" y="5007870"/>
            <a:ext cx="1256113" cy="323165"/>
          </a:xfrm>
          <a:prstGeom prst="rect">
            <a:avLst/>
          </a:prstGeom>
          <a:noFill/>
        </p:spPr>
        <p:txBody>
          <a:bodyPr wrap="square" lIns="0" tIns="0">
            <a:spAutoFit/>
          </a:bodyPr>
          <a:lstStyle/>
          <a:p>
            <a:pPr>
              <a:defRPr sz="600">
                <a:solidFill>
                  <a:srgbClr val="87C445"/>
                </a:solidFill>
                <a:latin typeface="Arial"/>
              </a:defRPr>
            </a:pPr>
            <a:r>
              <a:rPr lang="en-US" dirty="0">
                <a:latin typeface="Futura Medium"/>
              </a:rPr>
              <a:t>Record Quarterly Bank Profits, “All Swagger” in Credit Markets </a:t>
            </a:r>
            <a:r>
              <a:rPr dirty="0">
                <a:latin typeface="Futura Medium"/>
              </a:rPr>
              <a:t>(5.2%)</a:t>
            </a:r>
          </a:p>
        </p:txBody>
      </p:sp>
      <p:sp>
        <p:nvSpPr>
          <p:cNvPr id="72" name="TextBox 71">
            <a:extLst>
              <a:ext uri="{FF2B5EF4-FFF2-40B4-BE49-F238E27FC236}">
                <a16:creationId xmlns:a16="http://schemas.microsoft.com/office/drawing/2014/main" id="{DCBC56A8-56CB-4406-849B-E4BC67CDB821}"/>
              </a:ext>
            </a:extLst>
          </p:cNvPr>
          <p:cNvSpPr txBox="1"/>
          <p:nvPr/>
        </p:nvSpPr>
        <p:spPr>
          <a:xfrm>
            <a:off x="2011759" y="2866327"/>
            <a:ext cx="776035" cy="230832"/>
          </a:xfrm>
          <a:prstGeom prst="rect">
            <a:avLst/>
          </a:prstGeom>
          <a:noFill/>
        </p:spPr>
        <p:txBody>
          <a:bodyPr wrap="square" lIns="0" tIns="0">
            <a:spAutoFit/>
          </a:bodyPr>
          <a:lstStyle/>
          <a:p>
            <a:pPr>
              <a:defRPr sz="600">
                <a:solidFill>
                  <a:srgbClr val="A8499A"/>
                </a:solidFill>
                <a:latin typeface="Arial"/>
              </a:defRPr>
            </a:pPr>
            <a:r>
              <a:rPr dirty="0">
                <a:latin typeface="Futura Medium"/>
              </a:rPr>
              <a:t>All Trump Fed Appointees (4.2%)</a:t>
            </a:r>
          </a:p>
        </p:txBody>
      </p:sp>
      <p:sp>
        <p:nvSpPr>
          <p:cNvPr id="73" name="TextBox 72">
            <a:extLst>
              <a:ext uri="{FF2B5EF4-FFF2-40B4-BE49-F238E27FC236}">
                <a16:creationId xmlns:a16="http://schemas.microsoft.com/office/drawing/2014/main" id="{8D3827F6-D584-4E8D-9371-598E271EDAEE}"/>
              </a:ext>
            </a:extLst>
          </p:cNvPr>
          <p:cNvSpPr txBox="1"/>
          <p:nvPr/>
        </p:nvSpPr>
        <p:spPr>
          <a:xfrm>
            <a:off x="5230658" y="5654628"/>
            <a:ext cx="1064004" cy="323165"/>
          </a:xfrm>
          <a:prstGeom prst="rect">
            <a:avLst/>
          </a:prstGeom>
          <a:noFill/>
        </p:spPr>
        <p:txBody>
          <a:bodyPr wrap="square" lIns="0" tIns="0">
            <a:spAutoFit/>
          </a:bodyPr>
          <a:lstStyle/>
          <a:p>
            <a:pPr>
              <a:defRPr sz="600">
                <a:solidFill>
                  <a:srgbClr val="FFCE03"/>
                </a:solidFill>
                <a:latin typeface="Arial"/>
              </a:defRPr>
            </a:pPr>
            <a:r>
              <a:rPr dirty="0">
                <a:latin typeface="Futura Medium"/>
              </a:rPr>
              <a:t>Japan Factory Output</a:t>
            </a:r>
            <a:r>
              <a:rPr lang="en-US" dirty="0">
                <a:latin typeface="Futura Medium"/>
              </a:rPr>
              <a:t>, Sales Tax Hike, “Turn America Japanese”</a:t>
            </a:r>
            <a:r>
              <a:rPr dirty="0">
                <a:latin typeface="Futura Medium"/>
              </a:rPr>
              <a:t>(4.1%)</a:t>
            </a:r>
          </a:p>
        </p:txBody>
      </p:sp>
      <p:sp>
        <p:nvSpPr>
          <p:cNvPr id="74" name="TextBox 73">
            <a:extLst>
              <a:ext uri="{FF2B5EF4-FFF2-40B4-BE49-F238E27FC236}">
                <a16:creationId xmlns:a16="http://schemas.microsoft.com/office/drawing/2014/main" id="{60458433-FE99-478A-8A36-4328BE57B6D3}"/>
              </a:ext>
            </a:extLst>
          </p:cNvPr>
          <p:cNvSpPr txBox="1"/>
          <p:nvPr/>
        </p:nvSpPr>
        <p:spPr>
          <a:xfrm>
            <a:off x="5792736" y="4804002"/>
            <a:ext cx="813716" cy="323165"/>
          </a:xfrm>
          <a:prstGeom prst="rect">
            <a:avLst/>
          </a:prstGeom>
          <a:noFill/>
        </p:spPr>
        <p:txBody>
          <a:bodyPr wrap="square" lIns="0" tIns="0">
            <a:spAutoFit/>
          </a:bodyPr>
          <a:lstStyle/>
          <a:p>
            <a:pPr>
              <a:defRPr sz="600">
                <a:solidFill>
                  <a:srgbClr val="3C8790"/>
                </a:solidFill>
                <a:latin typeface="Arial"/>
              </a:defRPr>
            </a:pPr>
            <a:r>
              <a:rPr lang="en-US" dirty="0">
                <a:latin typeface="Futura Medium"/>
              </a:rPr>
              <a:t>No-Deal Brexit, Carney ‘Preparing for Worst’ </a:t>
            </a:r>
            <a:r>
              <a:rPr dirty="0">
                <a:latin typeface="Futura Medium"/>
              </a:rPr>
              <a:t>(4.0%)</a:t>
            </a:r>
          </a:p>
        </p:txBody>
      </p:sp>
      <p:sp>
        <p:nvSpPr>
          <p:cNvPr id="75" name="TextBox 74">
            <a:extLst>
              <a:ext uri="{FF2B5EF4-FFF2-40B4-BE49-F238E27FC236}">
                <a16:creationId xmlns:a16="http://schemas.microsoft.com/office/drawing/2014/main" id="{EAF401C5-E5D9-4CA6-AE49-F717DAA52939}"/>
              </a:ext>
            </a:extLst>
          </p:cNvPr>
          <p:cNvSpPr txBox="1"/>
          <p:nvPr/>
        </p:nvSpPr>
        <p:spPr>
          <a:xfrm>
            <a:off x="5509311" y="3183608"/>
            <a:ext cx="1699528" cy="230832"/>
          </a:xfrm>
          <a:prstGeom prst="rect">
            <a:avLst/>
          </a:prstGeom>
          <a:noFill/>
        </p:spPr>
        <p:txBody>
          <a:bodyPr wrap="square" lIns="0" tIns="0">
            <a:spAutoFit/>
          </a:bodyPr>
          <a:lstStyle/>
          <a:p>
            <a:pPr>
              <a:defRPr sz="600">
                <a:solidFill>
                  <a:srgbClr val="F4A467"/>
                </a:solidFill>
                <a:latin typeface="Arial"/>
              </a:defRPr>
            </a:pPr>
            <a:r>
              <a:rPr lang="en-US" dirty="0">
                <a:latin typeface="Futura Medium"/>
              </a:rPr>
              <a:t>ECB Policy, Negative Rates, Tiering, ‘Cautious Optimism’ </a:t>
            </a:r>
            <a:r>
              <a:rPr dirty="0">
                <a:latin typeface="Futura Medium"/>
              </a:rPr>
              <a:t>(3.8%)</a:t>
            </a:r>
          </a:p>
        </p:txBody>
      </p:sp>
      <p:sp>
        <p:nvSpPr>
          <p:cNvPr id="76" name="TextBox 75">
            <a:extLst>
              <a:ext uri="{FF2B5EF4-FFF2-40B4-BE49-F238E27FC236}">
                <a16:creationId xmlns:a16="http://schemas.microsoft.com/office/drawing/2014/main" id="{9B264028-82C0-43CF-ABEF-7C576F558A1E}"/>
              </a:ext>
            </a:extLst>
          </p:cNvPr>
          <p:cNvSpPr txBox="1"/>
          <p:nvPr/>
        </p:nvSpPr>
        <p:spPr>
          <a:xfrm>
            <a:off x="4347695" y="5585378"/>
            <a:ext cx="943497" cy="230832"/>
          </a:xfrm>
          <a:prstGeom prst="rect">
            <a:avLst/>
          </a:prstGeom>
          <a:noFill/>
        </p:spPr>
        <p:txBody>
          <a:bodyPr wrap="square" lIns="0" tIns="0">
            <a:spAutoFit/>
          </a:bodyPr>
          <a:lstStyle/>
          <a:p>
            <a:pPr>
              <a:defRPr sz="600">
                <a:solidFill>
                  <a:srgbClr val="E61E27"/>
                </a:solidFill>
                <a:latin typeface="Arial"/>
              </a:defRPr>
            </a:pPr>
            <a:r>
              <a:rPr lang="en-US" dirty="0">
                <a:latin typeface="Futura Medium"/>
              </a:rPr>
              <a:t>EM Currency Strategist Reports </a:t>
            </a:r>
            <a:r>
              <a:rPr dirty="0">
                <a:latin typeface="Futura Medium"/>
              </a:rPr>
              <a:t>(3.5%)</a:t>
            </a:r>
          </a:p>
        </p:txBody>
      </p:sp>
      <p:sp>
        <p:nvSpPr>
          <p:cNvPr id="77" name="TextBox 76">
            <a:extLst>
              <a:ext uri="{FF2B5EF4-FFF2-40B4-BE49-F238E27FC236}">
                <a16:creationId xmlns:a16="http://schemas.microsoft.com/office/drawing/2014/main" id="{6B8D2C7C-FB3F-4976-88CE-DBBE60E4840A}"/>
              </a:ext>
            </a:extLst>
          </p:cNvPr>
          <p:cNvSpPr txBox="1"/>
          <p:nvPr/>
        </p:nvSpPr>
        <p:spPr>
          <a:xfrm>
            <a:off x="5335591" y="4085520"/>
            <a:ext cx="1092800" cy="230832"/>
          </a:xfrm>
          <a:prstGeom prst="rect">
            <a:avLst/>
          </a:prstGeom>
          <a:noFill/>
        </p:spPr>
        <p:txBody>
          <a:bodyPr wrap="square" lIns="0" tIns="0">
            <a:spAutoFit/>
          </a:bodyPr>
          <a:lstStyle/>
          <a:p>
            <a:pPr>
              <a:defRPr sz="600">
                <a:solidFill>
                  <a:srgbClr val="039849"/>
                </a:solidFill>
                <a:latin typeface="Arial"/>
              </a:defRPr>
            </a:pPr>
            <a:r>
              <a:rPr lang="en-US" dirty="0">
                <a:latin typeface="Futura Medium"/>
              </a:rPr>
              <a:t>US </a:t>
            </a:r>
            <a:r>
              <a:rPr dirty="0">
                <a:latin typeface="Futura Medium"/>
              </a:rPr>
              <a:t>Jobless Claims Unexpectedly Fall (3.5%)</a:t>
            </a:r>
          </a:p>
        </p:txBody>
      </p:sp>
      <p:sp>
        <p:nvSpPr>
          <p:cNvPr id="78" name="TextBox 77">
            <a:extLst>
              <a:ext uri="{FF2B5EF4-FFF2-40B4-BE49-F238E27FC236}">
                <a16:creationId xmlns:a16="http://schemas.microsoft.com/office/drawing/2014/main" id="{0D5F306F-4A18-46A3-9AC3-1B47D4D0913C}"/>
              </a:ext>
            </a:extLst>
          </p:cNvPr>
          <p:cNvSpPr txBox="1"/>
          <p:nvPr/>
        </p:nvSpPr>
        <p:spPr>
          <a:xfrm>
            <a:off x="1392455" y="4701308"/>
            <a:ext cx="1038375" cy="323165"/>
          </a:xfrm>
          <a:prstGeom prst="rect">
            <a:avLst/>
          </a:prstGeom>
          <a:noFill/>
        </p:spPr>
        <p:txBody>
          <a:bodyPr wrap="square" lIns="0" tIns="0">
            <a:spAutoFit/>
          </a:bodyPr>
          <a:lstStyle/>
          <a:p>
            <a:pPr>
              <a:defRPr sz="600">
                <a:solidFill>
                  <a:srgbClr val="BF8092"/>
                </a:solidFill>
                <a:latin typeface="Arial"/>
              </a:defRPr>
            </a:pPr>
            <a:r>
              <a:rPr lang="en-US" dirty="0">
                <a:latin typeface="Futura Medium"/>
              </a:rPr>
              <a:t>Upgrade Capitalism, Scrap Student Debt </a:t>
            </a:r>
            <a:r>
              <a:rPr dirty="0">
                <a:latin typeface="Futura Medium"/>
              </a:rPr>
              <a:t>(3.5%)</a:t>
            </a:r>
          </a:p>
        </p:txBody>
      </p:sp>
      <p:sp>
        <p:nvSpPr>
          <p:cNvPr id="79" name="TextBox 78">
            <a:extLst>
              <a:ext uri="{FF2B5EF4-FFF2-40B4-BE49-F238E27FC236}">
                <a16:creationId xmlns:a16="http://schemas.microsoft.com/office/drawing/2014/main" id="{96731BA8-DAB0-45F5-8E53-5692EF18DB6E}"/>
              </a:ext>
            </a:extLst>
          </p:cNvPr>
          <p:cNvSpPr txBox="1"/>
          <p:nvPr/>
        </p:nvSpPr>
        <p:spPr>
          <a:xfrm>
            <a:off x="1923981" y="2311117"/>
            <a:ext cx="1163139" cy="138499"/>
          </a:xfrm>
          <a:prstGeom prst="rect">
            <a:avLst/>
          </a:prstGeom>
          <a:noFill/>
        </p:spPr>
        <p:txBody>
          <a:bodyPr wrap="none" lIns="0" tIns="0">
            <a:spAutoFit/>
          </a:bodyPr>
          <a:lstStyle/>
          <a:p>
            <a:pPr>
              <a:defRPr sz="600">
                <a:solidFill>
                  <a:srgbClr val="A6DEF3"/>
                </a:solidFill>
                <a:latin typeface="Arial"/>
              </a:defRPr>
            </a:pPr>
            <a:r>
              <a:rPr dirty="0">
                <a:latin typeface="Futura Medium"/>
              </a:rPr>
              <a:t>Fed Pick Herman Cain (3.4%)</a:t>
            </a:r>
          </a:p>
        </p:txBody>
      </p:sp>
      <p:sp>
        <p:nvSpPr>
          <p:cNvPr id="80" name="TextBox 79">
            <a:extLst>
              <a:ext uri="{FF2B5EF4-FFF2-40B4-BE49-F238E27FC236}">
                <a16:creationId xmlns:a16="http://schemas.microsoft.com/office/drawing/2014/main" id="{10A408E8-D930-4452-8A12-2823A8106A97}"/>
              </a:ext>
            </a:extLst>
          </p:cNvPr>
          <p:cNvSpPr txBox="1"/>
          <p:nvPr/>
        </p:nvSpPr>
        <p:spPr>
          <a:xfrm>
            <a:off x="5848857" y="1822106"/>
            <a:ext cx="701474" cy="138499"/>
          </a:xfrm>
          <a:prstGeom prst="rect">
            <a:avLst/>
          </a:prstGeom>
          <a:noFill/>
        </p:spPr>
        <p:txBody>
          <a:bodyPr wrap="none" lIns="0" tIns="0">
            <a:spAutoFit/>
          </a:bodyPr>
          <a:lstStyle/>
          <a:p>
            <a:pPr>
              <a:defRPr sz="600">
                <a:solidFill>
                  <a:srgbClr val="9A6051"/>
                </a:solidFill>
                <a:latin typeface="Arial"/>
              </a:defRPr>
            </a:pPr>
            <a:r>
              <a:rPr dirty="0">
                <a:latin typeface="Futura Medium"/>
              </a:rPr>
              <a:t>Gold Dips (3.1%)</a:t>
            </a:r>
          </a:p>
        </p:txBody>
      </p:sp>
      <p:sp>
        <p:nvSpPr>
          <p:cNvPr id="81" name="TextBox 80">
            <a:extLst>
              <a:ext uri="{FF2B5EF4-FFF2-40B4-BE49-F238E27FC236}">
                <a16:creationId xmlns:a16="http://schemas.microsoft.com/office/drawing/2014/main" id="{D10C7951-B395-409C-8CEF-F79F997AFE50}"/>
              </a:ext>
            </a:extLst>
          </p:cNvPr>
          <p:cNvSpPr txBox="1"/>
          <p:nvPr/>
        </p:nvSpPr>
        <p:spPr>
          <a:xfrm>
            <a:off x="5365035" y="3834164"/>
            <a:ext cx="1555875" cy="138499"/>
          </a:xfrm>
          <a:prstGeom prst="rect">
            <a:avLst/>
          </a:prstGeom>
          <a:noFill/>
        </p:spPr>
        <p:txBody>
          <a:bodyPr wrap="none" lIns="0" tIns="0">
            <a:spAutoFit/>
          </a:bodyPr>
          <a:lstStyle/>
          <a:p>
            <a:pPr>
              <a:defRPr sz="600">
                <a:solidFill>
                  <a:srgbClr val="EAE962"/>
                </a:solidFill>
                <a:latin typeface="Arial"/>
              </a:defRPr>
            </a:pPr>
            <a:r>
              <a:rPr lang="en-US" dirty="0">
                <a:latin typeface="Futura Medium"/>
              </a:rPr>
              <a:t>IMF</a:t>
            </a:r>
            <a:r>
              <a:rPr dirty="0">
                <a:latin typeface="Futura Medium"/>
              </a:rPr>
              <a:t> Cuts Global Growth Outlook  (2.9%)</a:t>
            </a:r>
          </a:p>
        </p:txBody>
      </p:sp>
      <p:sp>
        <p:nvSpPr>
          <p:cNvPr id="82" name="TextBox 81">
            <a:extLst>
              <a:ext uri="{FF2B5EF4-FFF2-40B4-BE49-F238E27FC236}">
                <a16:creationId xmlns:a16="http://schemas.microsoft.com/office/drawing/2014/main" id="{2B2FB1D6-220D-4F00-A6B7-1BA6BDEEF358}"/>
              </a:ext>
            </a:extLst>
          </p:cNvPr>
          <p:cNvSpPr txBox="1"/>
          <p:nvPr/>
        </p:nvSpPr>
        <p:spPr>
          <a:xfrm>
            <a:off x="5502212" y="5278561"/>
            <a:ext cx="938265" cy="230832"/>
          </a:xfrm>
          <a:prstGeom prst="rect">
            <a:avLst/>
          </a:prstGeom>
          <a:noFill/>
        </p:spPr>
        <p:txBody>
          <a:bodyPr wrap="square" lIns="0" tIns="0">
            <a:spAutoFit/>
          </a:bodyPr>
          <a:lstStyle/>
          <a:p>
            <a:pPr>
              <a:defRPr sz="600">
                <a:solidFill>
                  <a:srgbClr val="B22264"/>
                </a:solidFill>
                <a:latin typeface="Arial"/>
              </a:defRPr>
            </a:pPr>
            <a:r>
              <a:rPr dirty="0">
                <a:latin typeface="Futura Medium"/>
              </a:rPr>
              <a:t>Brexit Deal</a:t>
            </a:r>
            <a:r>
              <a:rPr lang="en-US" dirty="0">
                <a:latin typeface="Futura Medium"/>
              </a:rPr>
              <a:t>, Draghi ‘Hopeful’</a:t>
            </a:r>
            <a:r>
              <a:rPr dirty="0">
                <a:latin typeface="Futura Medium"/>
              </a:rPr>
              <a:t> (2.8%)</a:t>
            </a:r>
          </a:p>
        </p:txBody>
      </p:sp>
      <p:sp>
        <p:nvSpPr>
          <p:cNvPr id="83" name="TextBox 82">
            <a:extLst>
              <a:ext uri="{FF2B5EF4-FFF2-40B4-BE49-F238E27FC236}">
                <a16:creationId xmlns:a16="http://schemas.microsoft.com/office/drawing/2014/main" id="{15C4F6A6-D36C-4B0D-8107-17F885590821}"/>
              </a:ext>
            </a:extLst>
          </p:cNvPr>
          <p:cNvSpPr txBox="1"/>
          <p:nvPr/>
        </p:nvSpPr>
        <p:spPr>
          <a:xfrm>
            <a:off x="2454446" y="1310672"/>
            <a:ext cx="914587" cy="230832"/>
          </a:xfrm>
          <a:prstGeom prst="rect">
            <a:avLst/>
          </a:prstGeom>
          <a:noFill/>
        </p:spPr>
        <p:txBody>
          <a:bodyPr wrap="square" lIns="0" tIns="0">
            <a:spAutoFit/>
          </a:bodyPr>
          <a:lstStyle/>
          <a:p>
            <a:pPr>
              <a:defRPr sz="600">
                <a:solidFill>
                  <a:srgbClr val="F9621E"/>
                </a:solidFill>
                <a:latin typeface="Arial"/>
              </a:defRPr>
            </a:pPr>
            <a:r>
              <a:rPr lang="en-US" dirty="0">
                <a:latin typeface="Futura Medium"/>
              </a:rPr>
              <a:t>Eurozone Bond Yields, Negative Rates </a:t>
            </a:r>
            <a:r>
              <a:rPr dirty="0">
                <a:latin typeface="Futura Medium"/>
              </a:rPr>
              <a:t>(2.7%)</a:t>
            </a:r>
          </a:p>
        </p:txBody>
      </p:sp>
      <p:sp>
        <p:nvSpPr>
          <p:cNvPr id="84" name="TextBox 83">
            <a:extLst>
              <a:ext uri="{FF2B5EF4-FFF2-40B4-BE49-F238E27FC236}">
                <a16:creationId xmlns:a16="http://schemas.microsoft.com/office/drawing/2014/main" id="{645A8E9A-C097-45B3-A1C9-D6E407AA003B}"/>
              </a:ext>
            </a:extLst>
          </p:cNvPr>
          <p:cNvSpPr txBox="1"/>
          <p:nvPr/>
        </p:nvSpPr>
        <p:spPr>
          <a:xfrm>
            <a:off x="1829937" y="5694269"/>
            <a:ext cx="1225657" cy="138499"/>
          </a:xfrm>
          <a:prstGeom prst="rect">
            <a:avLst/>
          </a:prstGeom>
          <a:noFill/>
        </p:spPr>
        <p:txBody>
          <a:bodyPr wrap="none" lIns="0" tIns="0">
            <a:spAutoFit/>
          </a:bodyPr>
          <a:lstStyle/>
          <a:p>
            <a:pPr>
              <a:defRPr sz="600">
                <a:solidFill>
                  <a:srgbClr val="C1966B"/>
                </a:solidFill>
                <a:latin typeface="Arial"/>
              </a:defRPr>
            </a:pPr>
            <a:r>
              <a:rPr dirty="0">
                <a:latin typeface="Futura Medium"/>
              </a:rPr>
              <a:t>Asia Stocks Trade Mixed (2.7%)</a:t>
            </a:r>
          </a:p>
        </p:txBody>
      </p:sp>
      <p:sp>
        <p:nvSpPr>
          <p:cNvPr id="85" name="TextBox 84">
            <a:extLst>
              <a:ext uri="{FF2B5EF4-FFF2-40B4-BE49-F238E27FC236}">
                <a16:creationId xmlns:a16="http://schemas.microsoft.com/office/drawing/2014/main" id="{6E188D97-FE9C-48C3-A8E3-0D2CBA7A2E2B}"/>
              </a:ext>
            </a:extLst>
          </p:cNvPr>
          <p:cNvSpPr txBox="1"/>
          <p:nvPr/>
        </p:nvSpPr>
        <p:spPr>
          <a:xfrm>
            <a:off x="5230658" y="3482698"/>
            <a:ext cx="1597553" cy="138499"/>
          </a:xfrm>
          <a:prstGeom prst="rect">
            <a:avLst/>
          </a:prstGeom>
          <a:noFill/>
        </p:spPr>
        <p:txBody>
          <a:bodyPr wrap="none" lIns="0" tIns="0">
            <a:spAutoFit/>
          </a:bodyPr>
          <a:lstStyle/>
          <a:p>
            <a:pPr>
              <a:defRPr sz="600">
                <a:solidFill>
                  <a:srgbClr val="9581BC"/>
                </a:solidFill>
                <a:latin typeface="Arial"/>
              </a:defRPr>
            </a:pPr>
            <a:r>
              <a:rPr dirty="0">
                <a:latin typeface="Futura Medium"/>
              </a:rPr>
              <a:t>Euro Zone March Business Activity  (2.7%)</a:t>
            </a:r>
          </a:p>
        </p:txBody>
      </p:sp>
      <p:sp>
        <p:nvSpPr>
          <p:cNvPr id="86" name="TextBox 85">
            <a:extLst>
              <a:ext uri="{FF2B5EF4-FFF2-40B4-BE49-F238E27FC236}">
                <a16:creationId xmlns:a16="http://schemas.microsoft.com/office/drawing/2014/main" id="{C9205AE4-D4CF-4920-B90A-76A221E0354A}"/>
              </a:ext>
            </a:extLst>
          </p:cNvPr>
          <p:cNvSpPr txBox="1"/>
          <p:nvPr/>
        </p:nvSpPr>
        <p:spPr>
          <a:xfrm>
            <a:off x="4769624" y="2758622"/>
            <a:ext cx="1190822" cy="323165"/>
          </a:xfrm>
          <a:prstGeom prst="rect">
            <a:avLst/>
          </a:prstGeom>
          <a:noFill/>
        </p:spPr>
        <p:txBody>
          <a:bodyPr wrap="square" lIns="0" tIns="0">
            <a:spAutoFit/>
          </a:bodyPr>
          <a:lstStyle/>
          <a:p>
            <a:pPr>
              <a:defRPr sz="600">
                <a:solidFill>
                  <a:srgbClr val="00804F"/>
                </a:solidFill>
                <a:latin typeface="Arial"/>
              </a:defRPr>
            </a:pPr>
            <a:r>
              <a:rPr lang="en-US" dirty="0">
                <a:latin typeface="Futura Medium"/>
              </a:rPr>
              <a:t>ECB Strategy Review, Italian Populists, Tough to Replace Draghi, </a:t>
            </a:r>
            <a:r>
              <a:rPr lang="en-US" dirty="0" err="1">
                <a:latin typeface="Futura Medium"/>
              </a:rPr>
              <a:t>Carige</a:t>
            </a:r>
            <a:r>
              <a:rPr lang="en-US" dirty="0">
                <a:latin typeface="Futura Medium"/>
              </a:rPr>
              <a:t> Woes </a:t>
            </a:r>
            <a:r>
              <a:rPr dirty="0">
                <a:latin typeface="Futura Medium"/>
              </a:rPr>
              <a:t>(2.7%)</a:t>
            </a:r>
          </a:p>
        </p:txBody>
      </p:sp>
      <p:sp>
        <p:nvSpPr>
          <p:cNvPr id="87" name="TextBox 86">
            <a:extLst>
              <a:ext uri="{FF2B5EF4-FFF2-40B4-BE49-F238E27FC236}">
                <a16:creationId xmlns:a16="http://schemas.microsoft.com/office/drawing/2014/main" id="{96B05926-35B5-4B7B-82DF-2331909DFEC3}"/>
              </a:ext>
            </a:extLst>
          </p:cNvPr>
          <p:cNvSpPr txBox="1"/>
          <p:nvPr/>
        </p:nvSpPr>
        <p:spPr>
          <a:xfrm>
            <a:off x="3880416" y="2049870"/>
            <a:ext cx="531375" cy="415498"/>
          </a:xfrm>
          <a:prstGeom prst="rect">
            <a:avLst/>
          </a:prstGeom>
          <a:noFill/>
        </p:spPr>
        <p:txBody>
          <a:bodyPr wrap="square" lIns="0" tIns="0">
            <a:spAutoFit/>
          </a:bodyPr>
          <a:lstStyle/>
          <a:p>
            <a:pPr>
              <a:defRPr sz="600">
                <a:solidFill>
                  <a:srgbClr val="2E56BC"/>
                </a:solidFill>
                <a:latin typeface="Arial"/>
              </a:defRPr>
            </a:pPr>
            <a:r>
              <a:rPr lang="en-US" dirty="0">
                <a:latin typeface="Futura Medium"/>
              </a:rPr>
              <a:t>US </a:t>
            </a:r>
            <a:r>
              <a:rPr dirty="0">
                <a:latin typeface="Futura Medium"/>
              </a:rPr>
              <a:t>Sanctions Resolution (2.6%)</a:t>
            </a:r>
          </a:p>
        </p:txBody>
      </p:sp>
      <p:sp>
        <p:nvSpPr>
          <p:cNvPr id="88" name="TextBox 87">
            <a:extLst>
              <a:ext uri="{FF2B5EF4-FFF2-40B4-BE49-F238E27FC236}">
                <a16:creationId xmlns:a16="http://schemas.microsoft.com/office/drawing/2014/main" id="{B3CE2514-54F2-4ADB-9A3A-FD545A4C6564}"/>
              </a:ext>
            </a:extLst>
          </p:cNvPr>
          <p:cNvSpPr txBox="1"/>
          <p:nvPr/>
        </p:nvSpPr>
        <p:spPr>
          <a:xfrm>
            <a:off x="4155563" y="2739956"/>
            <a:ext cx="667905" cy="323165"/>
          </a:xfrm>
          <a:prstGeom prst="rect">
            <a:avLst/>
          </a:prstGeom>
          <a:noFill/>
        </p:spPr>
        <p:txBody>
          <a:bodyPr wrap="square" lIns="0" tIns="0">
            <a:spAutoFit/>
          </a:bodyPr>
          <a:lstStyle/>
          <a:p>
            <a:pPr>
              <a:defRPr sz="600">
                <a:solidFill>
                  <a:srgbClr val="D72E8E"/>
                </a:solidFill>
                <a:latin typeface="Arial"/>
              </a:defRPr>
            </a:pPr>
            <a:r>
              <a:rPr dirty="0">
                <a:latin typeface="Futura Medium"/>
              </a:rPr>
              <a:t>A Deutsche Bank Merger (2.4%)</a:t>
            </a:r>
          </a:p>
        </p:txBody>
      </p:sp>
      <p:sp>
        <p:nvSpPr>
          <p:cNvPr id="89" name="TextBox 88">
            <a:extLst>
              <a:ext uri="{FF2B5EF4-FFF2-40B4-BE49-F238E27FC236}">
                <a16:creationId xmlns:a16="http://schemas.microsoft.com/office/drawing/2014/main" id="{24600BC7-BDCC-4621-B18C-7D79C633229A}"/>
              </a:ext>
            </a:extLst>
          </p:cNvPr>
          <p:cNvSpPr txBox="1"/>
          <p:nvPr/>
        </p:nvSpPr>
        <p:spPr>
          <a:xfrm>
            <a:off x="2333467" y="3855786"/>
            <a:ext cx="626972" cy="230832"/>
          </a:xfrm>
          <a:prstGeom prst="rect">
            <a:avLst/>
          </a:prstGeom>
          <a:noFill/>
        </p:spPr>
        <p:txBody>
          <a:bodyPr wrap="square" lIns="0" tIns="0">
            <a:spAutoFit/>
          </a:bodyPr>
          <a:lstStyle/>
          <a:p>
            <a:pPr>
              <a:defRPr sz="600">
                <a:solidFill>
                  <a:srgbClr val="1ED7D1"/>
                </a:solidFill>
                <a:latin typeface="Arial"/>
              </a:defRPr>
            </a:pPr>
            <a:r>
              <a:rPr dirty="0">
                <a:latin typeface="Futura Medium"/>
              </a:rPr>
              <a:t>Treasury Yields (2.4%)</a:t>
            </a:r>
          </a:p>
        </p:txBody>
      </p:sp>
      <p:sp>
        <p:nvSpPr>
          <p:cNvPr id="90" name="TextBox 89">
            <a:extLst>
              <a:ext uri="{FF2B5EF4-FFF2-40B4-BE49-F238E27FC236}">
                <a16:creationId xmlns:a16="http://schemas.microsoft.com/office/drawing/2014/main" id="{9DB6E4F6-AD3C-4C79-8E9A-98CFFC485D2F}"/>
              </a:ext>
            </a:extLst>
          </p:cNvPr>
          <p:cNvSpPr txBox="1"/>
          <p:nvPr/>
        </p:nvSpPr>
        <p:spPr>
          <a:xfrm>
            <a:off x="1275456" y="3908900"/>
            <a:ext cx="911468" cy="323165"/>
          </a:xfrm>
          <a:prstGeom prst="rect">
            <a:avLst/>
          </a:prstGeom>
          <a:noFill/>
        </p:spPr>
        <p:txBody>
          <a:bodyPr wrap="square" lIns="0" tIns="0">
            <a:spAutoFit/>
          </a:bodyPr>
          <a:lstStyle/>
          <a:p>
            <a:pPr>
              <a:defRPr sz="600">
                <a:solidFill>
                  <a:srgbClr val="F04E53"/>
                </a:solidFill>
                <a:latin typeface="Arial"/>
              </a:defRPr>
            </a:pPr>
            <a:r>
              <a:rPr lang="en-US" dirty="0">
                <a:latin typeface="Futura Medium"/>
              </a:rPr>
              <a:t>US Equity Market Performance Summaries </a:t>
            </a:r>
            <a:r>
              <a:rPr dirty="0">
                <a:latin typeface="Futura Medium"/>
              </a:rPr>
              <a:t>(2.4%)</a:t>
            </a:r>
          </a:p>
        </p:txBody>
      </p:sp>
      <p:sp>
        <p:nvSpPr>
          <p:cNvPr id="91" name="TextBox 90">
            <a:extLst>
              <a:ext uri="{FF2B5EF4-FFF2-40B4-BE49-F238E27FC236}">
                <a16:creationId xmlns:a16="http://schemas.microsoft.com/office/drawing/2014/main" id="{ACF90F7C-6B65-4791-976F-323637A7754D}"/>
              </a:ext>
            </a:extLst>
          </p:cNvPr>
          <p:cNvSpPr txBox="1"/>
          <p:nvPr/>
        </p:nvSpPr>
        <p:spPr>
          <a:xfrm>
            <a:off x="1857025" y="4458631"/>
            <a:ext cx="765525" cy="238579"/>
          </a:xfrm>
          <a:prstGeom prst="rect">
            <a:avLst/>
          </a:prstGeom>
          <a:noFill/>
        </p:spPr>
        <p:txBody>
          <a:bodyPr wrap="square" lIns="0" tIns="0">
            <a:spAutoFit/>
          </a:bodyPr>
          <a:lstStyle/>
          <a:p>
            <a:pPr>
              <a:defRPr sz="600">
                <a:solidFill>
                  <a:srgbClr val="87C445"/>
                </a:solidFill>
                <a:latin typeface="Arial"/>
              </a:defRPr>
            </a:pPr>
            <a:r>
              <a:rPr dirty="0">
                <a:latin typeface="Futura Medium"/>
              </a:rPr>
              <a:t>The Yield Curve</a:t>
            </a:r>
            <a:r>
              <a:rPr lang="en-US" dirty="0">
                <a:latin typeface="Futura Medium"/>
              </a:rPr>
              <a:t> Inversion</a:t>
            </a:r>
            <a:r>
              <a:rPr dirty="0">
                <a:latin typeface="Futura Medium"/>
              </a:rPr>
              <a:t> (2.3%)</a:t>
            </a:r>
          </a:p>
        </p:txBody>
      </p:sp>
      <p:sp>
        <p:nvSpPr>
          <p:cNvPr id="92" name="TextBox 91">
            <a:extLst>
              <a:ext uri="{FF2B5EF4-FFF2-40B4-BE49-F238E27FC236}">
                <a16:creationId xmlns:a16="http://schemas.microsoft.com/office/drawing/2014/main" id="{34B3F7BE-5C82-42D9-8DF9-351DD41B891B}"/>
              </a:ext>
            </a:extLst>
          </p:cNvPr>
          <p:cNvSpPr txBox="1"/>
          <p:nvPr/>
        </p:nvSpPr>
        <p:spPr>
          <a:xfrm>
            <a:off x="5121723" y="4485236"/>
            <a:ext cx="671013" cy="230832"/>
          </a:xfrm>
          <a:prstGeom prst="rect">
            <a:avLst/>
          </a:prstGeom>
          <a:noFill/>
        </p:spPr>
        <p:txBody>
          <a:bodyPr wrap="square" lIns="0" tIns="0">
            <a:spAutoFit/>
          </a:bodyPr>
          <a:lstStyle/>
          <a:p>
            <a:pPr>
              <a:defRPr sz="600">
                <a:solidFill>
                  <a:srgbClr val="A8499A"/>
                </a:solidFill>
                <a:latin typeface="Arial"/>
              </a:defRPr>
            </a:pPr>
            <a:r>
              <a:rPr lang="en-US" dirty="0">
                <a:latin typeface="Futura Medium"/>
              </a:rPr>
              <a:t>Belt and Road </a:t>
            </a:r>
            <a:r>
              <a:rPr dirty="0">
                <a:latin typeface="Futura Medium"/>
              </a:rPr>
              <a:t>(1.9%)</a:t>
            </a:r>
          </a:p>
        </p:txBody>
      </p:sp>
      <p:sp>
        <p:nvSpPr>
          <p:cNvPr id="104" name="TextBox 103">
            <a:extLst>
              <a:ext uri="{FF2B5EF4-FFF2-40B4-BE49-F238E27FC236}">
                <a16:creationId xmlns:a16="http://schemas.microsoft.com/office/drawing/2014/main" id="{F16874B3-A522-435D-9929-FE1D49117BEF}"/>
              </a:ext>
            </a:extLst>
          </p:cNvPr>
          <p:cNvSpPr txBox="1"/>
          <p:nvPr/>
        </p:nvSpPr>
        <p:spPr>
          <a:xfrm>
            <a:off x="3695821" y="5739901"/>
            <a:ext cx="851534" cy="323165"/>
          </a:xfrm>
          <a:prstGeom prst="rect">
            <a:avLst/>
          </a:prstGeom>
          <a:noFill/>
        </p:spPr>
        <p:txBody>
          <a:bodyPr wrap="square" lIns="0" tIns="0">
            <a:spAutoFit/>
          </a:bodyPr>
          <a:lstStyle/>
          <a:p>
            <a:pPr>
              <a:defRPr sz="600">
                <a:solidFill>
                  <a:srgbClr val="FFCE03"/>
                </a:solidFill>
                <a:latin typeface="Arial"/>
              </a:defRPr>
            </a:pPr>
            <a:r>
              <a:rPr lang="en-US" dirty="0">
                <a:latin typeface="Futura Medium"/>
              </a:rPr>
              <a:t>PBOC, Monetary Control, Policy Stimulus </a:t>
            </a:r>
            <a:r>
              <a:rPr dirty="0">
                <a:latin typeface="Futura Medium"/>
              </a:rPr>
              <a:t>(1.8%)</a:t>
            </a:r>
          </a:p>
        </p:txBody>
      </p:sp>
      <p:sp>
        <p:nvSpPr>
          <p:cNvPr id="105" name="TextBox 104">
            <a:extLst>
              <a:ext uri="{FF2B5EF4-FFF2-40B4-BE49-F238E27FC236}">
                <a16:creationId xmlns:a16="http://schemas.microsoft.com/office/drawing/2014/main" id="{86F812C8-B4D5-4BB6-850E-2E8EBD065BFB}"/>
              </a:ext>
            </a:extLst>
          </p:cNvPr>
          <p:cNvSpPr txBox="1"/>
          <p:nvPr/>
        </p:nvSpPr>
        <p:spPr>
          <a:xfrm>
            <a:off x="2506570" y="5920147"/>
            <a:ext cx="1111020" cy="323165"/>
          </a:xfrm>
          <a:prstGeom prst="rect">
            <a:avLst/>
          </a:prstGeom>
          <a:noFill/>
        </p:spPr>
        <p:txBody>
          <a:bodyPr wrap="square" lIns="0" tIns="0">
            <a:spAutoFit/>
          </a:bodyPr>
          <a:lstStyle/>
          <a:p>
            <a:pPr>
              <a:defRPr sz="600">
                <a:solidFill>
                  <a:srgbClr val="F4A467"/>
                </a:solidFill>
                <a:latin typeface="Arial"/>
              </a:defRPr>
            </a:pPr>
            <a:r>
              <a:rPr dirty="0">
                <a:latin typeface="Futura Medium"/>
              </a:rPr>
              <a:t>China Stocks</a:t>
            </a:r>
            <a:r>
              <a:rPr lang="en-US" dirty="0">
                <a:latin typeface="Futura Medium"/>
              </a:rPr>
              <a:t>, Bulls Seek Central Bank Support</a:t>
            </a:r>
            <a:r>
              <a:rPr dirty="0">
                <a:latin typeface="Futura Medium"/>
              </a:rPr>
              <a:t> (1.3%)</a:t>
            </a:r>
          </a:p>
        </p:txBody>
      </p:sp>
      <p:sp>
        <p:nvSpPr>
          <p:cNvPr id="106" name="TextBox 105">
            <a:extLst>
              <a:ext uri="{FF2B5EF4-FFF2-40B4-BE49-F238E27FC236}">
                <a16:creationId xmlns:a16="http://schemas.microsoft.com/office/drawing/2014/main" id="{C187EC94-A046-44DF-ABE8-F48561B43485}"/>
              </a:ext>
            </a:extLst>
          </p:cNvPr>
          <p:cNvSpPr txBox="1"/>
          <p:nvPr/>
        </p:nvSpPr>
        <p:spPr>
          <a:xfrm>
            <a:off x="6641399" y="2261485"/>
            <a:ext cx="681421" cy="323165"/>
          </a:xfrm>
          <a:prstGeom prst="rect">
            <a:avLst/>
          </a:prstGeom>
          <a:noFill/>
        </p:spPr>
        <p:txBody>
          <a:bodyPr wrap="square" lIns="0" tIns="0">
            <a:spAutoFit/>
          </a:bodyPr>
          <a:lstStyle/>
          <a:p>
            <a:pPr>
              <a:defRPr sz="600">
                <a:solidFill>
                  <a:srgbClr val="E61E27"/>
                </a:solidFill>
                <a:latin typeface="Arial"/>
              </a:defRPr>
            </a:pPr>
            <a:r>
              <a:rPr lang="en-US" dirty="0">
                <a:latin typeface="Futura Medium"/>
              </a:rPr>
              <a:t>Dollar Swap Spread Detail </a:t>
            </a:r>
            <a:r>
              <a:rPr dirty="0">
                <a:latin typeface="Futura Medium"/>
              </a:rPr>
              <a:t>(1.1%)</a:t>
            </a:r>
          </a:p>
        </p:txBody>
      </p:sp>
      <p:sp>
        <p:nvSpPr>
          <p:cNvPr id="107" name="TextBox 106">
            <a:extLst>
              <a:ext uri="{FF2B5EF4-FFF2-40B4-BE49-F238E27FC236}">
                <a16:creationId xmlns:a16="http://schemas.microsoft.com/office/drawing/2014/main" id="{79139A52-5852-4BA8-AB29-5FD20B8C415A}"/>
              </a:ext>
            </a:extLst>
          </p:cNvPr>
          <p:cNvSpPr txBox="1"/>
          <p:nvPr/>
        </p:nvSpPr>
        <p:spPr>
          <a:xfrm>
            <a:off x="1085555" y="3129778"/>
            <a:ext cx="1126935" cy="230832"/>
          </a:xfrm>
          <a:prstGeom prst="rect">
            <a:avLst/>
          </a:prstGeom>
          <a:noFill/>
        </p:spPr>
        <p:txBody>
          <a:bodyPr wrap="square" lIns="0" tIns="0">
            <a:spAutoFit/>
          </a:bodyPr>
          <a:lstStyle/>
          <a:p>
            <a:pPr>
              <a:defRPr sz="600">
                <a:solidFill>
                  <a:srgbClr val="BF8092"/>
                </a:solidFill>
                <a:latin typeface="Arial"/>
              </a:defRPr>
            </a:pPr>
            <a:r>
              <a:rPr dirty="0">
                <a:latin typeface="Futura Medium"/>
              </a:rPr>
              <a:t>Cramer </a:t>
            </a:r>
            <a:r>
              <a:rPr lang="en-US" dirty="0">
                <a:latin typeface="Futura Medium"/>
              </a:rPr>
              <a:t>Repeating “Market Could Go Higher” </a:t>
            </a:r>
            <a:r>
              <a:rPr dirty="0">
                <a:latin typeface="Futura Medium"/>
              </a:rPr>
              <a:t> (0.94%)</a:t>
            </a:r>
          </a:p>
        </p:txBody>
      </p:sp>
      <p:sp>
        <p:nvSpPr>
          <p:cNvPr id="108" name="TextBox 107">
            <a:extLst>
              <a:ext uri="{FF2B5EF4-FFF2-40B4-BE49-F238E27FC236}">
                <a16:creationId xmlns:a16="http://schemas.microsoft.com/office/drawing/2014/main" id="{858FFCEC-BD0A-47F4-A013-08A688FB55C8}"/>
              </a:ext>
            </a:extLst>
          </p:cNvPr>
          <p:cNvSpPr txBox="1"/>
          <p:nvPr/>
        </p:nvSpPr>
        <p:spPr>
          <a:xfrm flipH="1">
            <a:off x="3625985" y="2416791"/>
            <a:ext cx="455181" cy="323165"/>
          </a:xfrm>
          <a:prstGeom prst="rect">
            <a:avLst/>
          </a:prstGeom>
          <a:noFill/>
        </p:spPr>
        <p:txBody>
          <a:bodyPr wrap="square" lIns="0" tIns="0">
            <a:spAutoFit/>
          </a:bodyPr>
          <a:lstStyle/>
          <a:p>
            <a:pPr>
              <a:defRPr sz="600">
                <a:solidFill>
                  <a:srgbClr val="039849"/>
                </a:solidFill>
                <a:latin typeface="Arial"/>
              </a:defRPr>
            </a:pPr>
            <a:r>
              <a:rPr dirty="0">
                <a:latin typeface="Futura Medium"/>
              </a:rPr>
              <a:t>Czech Rate Hike (0.81%)</a:t>
            </a:r>
          </a:p>
        </p:txBody>
      </p:sp>
      <p:cxnSp>
        <p:nvCxnSpPr>
          <p:cNvPr id="4" name="Straight Arrow Connector 3">
            <a:extLst>
              <a:ext uri="{FF2B5EF4-FFF2-40B4-BE49-F238E27FC236}">
                <a16:creationId xmlns:a16="http://schemas.microsoft.com/office/drawing/2014/main" id="{192E0A60-9227-437B-BD21-E05E010A9700}"/>
              </a:ext>
            </a:extLst>
          </p:cNvPr>
          <p:cNvCxnSpPr>
            <a:cxnSpLocks/>
            <a:stCxn id="107" idx="3"/>
          </p:cNvCxnSpPr>
          <p:nvPr/>
        </p:nvCxnSpPr>
        <p:spPr>
          <a:xfrm flipV="1">
            <a:off x="2212490" y="3105431"/>
            <a:ext cx="1344442" cy="139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9BBB47C-7B0F-47CC-84AF-F6E0DFEEB0AB}"/>
              </a:ext>
            </a:extLst>
          </p:cNvPr>
          <p:cNvCxnSpPr>
            <a:cxnSpLocks/>
          </p:cNvCxnSpPr>
          <p:nvPr/>
        </p:nvCxnSpPr>
        <p:spPr>
          <a:xfrm flipH="1">
            <a:off x="3924476" y="2441256"/>
            <a:ext cx="163236" cy="812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FCA39E6-29E6-477E-8042-2AFA4B6B1337}"/>
              </a:ext>
            </a:extLst>
          </p:cNvPr>
          <p:cNvCxnSpPr>
            <a:cxnSpLocks/>
          </p:cNvCxnSpPr>
          <p:nvPr/>
        </p:nvCxnSpPr>
        <p:spPr>
          <a:xfrm flipV="1">
            <a:off x="2493807" y="4440331"/>
            <a:ext cx="593313" cy="10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5A6C349-DAF5-430F-AEB1-20EEC7F75AA5}"/>
              </a:ext>
            </a:extLst>
          </p:cNvPr>
          <p:cNvCxnSpPr>
            <a:cxnSpLocks/>
          </p:cNvCxnSpPr>
          <p:nvPr/>
        </p:nvCxnSpPr>
        <p:spPr>
          <a:xfrm flipV="1">
            <a:off x="2316465" y="4753955"/>
            <a:ext cx="699205" cy="3038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D8EB120-82CD-4F34-9903-5D0F3E27E119}"/>
              </a:ext>
            </a:extLst>
          </p:cNvPr>
          <p:cNvCxnSpPr>
            <a:cxnSpLocks/>
          </p:cNvCxnSpPr>
          <p:nvPr/>
        </p:nvCxnSpPr>
        <p:spPr>
          <a:xfrm flipV="1">
            <a:off x="2960439" y="4823204"/>
            <a:ext cx="893136" cy="858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47981E9B-4C2F-43E9-BE87-14942E118725}"/>
              </a:ext>
            </a:extLst>
          </p:cNvPr>
          <p:cNvCxnSpPr>
            <a:cxnSpLocks/>
          </p:cNvCxnSpPr>
          <p:nvPr/>
        </p:nvCxnSpPr>
        <p:spPr>
          <a:xfrm flipV="1">
            <a:off x="2239931" y="4258496"/>
            <a:ext cx="1405670" cy="545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82297136-2EEB-422B-BA21-62BDAAE22E55}"/>
              </a:ext>
            </a:extLst>
          </p:cNvPr>
          <p:cNvCxnSpPr>
            <a:cxnSpLocks/>
          </p:cNvCxnSpPr>
          <p:nvPr/>
        </p:nvCxnSpPr>
        <p:spPr>
          <a:xfrm flipH="1" flipV="1">
            <a:off x="4547355" y="4928252"/>
            <a:ext cx="868780" cy="671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09BB1C46-36E0-4E7B-BE1A-C894680F60D3}"/>
              </a:ext>
            </a:extLst>
          </p:cNvPr>
          <p:cNvCxnSpPr>
            <a:cxnSpLocks/>
          </p:cNvCxnSpPr>
          <p:nvPr/>
        </p:nvCxnSpPr>
        <p:spPr>
          <a:xfrm flipH="1">
            <a:off x="4932205" y="3584412"/>
            <a:ext cx="292189" cy="827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64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Central Bank Omnipotence Attention – April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the Fed, ECB, BOJ, BOE and other global central banking policy.</a:t>
            </a:r>
          </a:p>
        </p:txBody>
      </p:sp>
      <p:pic>
        <p:nvPicPr>
          <p:cNvPr id="5" name="Picture 4" descr="image.png">
            <a:extLst>
              <a:ext uri="{FF2B5EF4-FFF2-40B4-BE49-F238E27FC236}">
                <a16:creationId xmlns:a16="http://schemas.microsoft.com/office/drawing/2014/main" id="{7C9EDB92-FE75-49E8-9375-C1D2DB7777E3}"/>
              </a:ext>
            </a:extLst>
          </p:cNvPr>
          <p:cNvPicPr>
            <a:picLocks noChangeAspect="1"/>
          </p:cNvPicPr>
          <p:nvPr/>
        </p:nvPicPr>
        <p:blipFill rotWithShape="1">
          <a:blip r:embed="rId2"/>
          <a:srcRect l="13522" r="15087"/>
          <a:stretch/>
        </p:blipFill>
        <p:spPr>
          <a:xfrm>
            <a:off x="1543573" y="1329734"/>
            <a:ext cx="5452846" cy="4878188"/>
          </a:xfrm>
          <a:prstGeom prst="rect">
            <a:avLst/>
          </a:prstGeom>
        </p:spPr>
      </p:pic>
    </p:spTree>
    <p:extLst>
      <p:ext uri="{BB962C8B-B14F-4D97-AF65-F5344CB8AC3E}">
        <p14:creationId xmlns:p14="http://schemas.microsoft.com/office/powerpoint/2010/main" val="177601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Attention Monitor  – April 2019</a:t>
            </a:r>
          </a:p>
        </p:txBody>
      </p:sp>
      <p:pic>
        <p:nvPicPr>
          <p:cNvPr id="2" name="Picture 1">
            <a:extLst>
              <a:ext uri="{FF2B5EF4-FFF2-40B4-BE49-F238E27FC236}">
                <a16:creationId xmlns:a16="http://schemas.microsoft.com/office/drawing/2014/main" id="{B6FF3B26-241B-4759-9D92-4FE420C97316}"/>
              </a:ext>
            </a:extLst>
          </p:cNvPr>
          <p:cNvPicPr>
            <a:picLocks noChangeAspect="1"/>
          </p:cNvPicPr>
          <p:nvPr/>
        </p:nvPicPr>
        <p:blipFill>
          <a:blip r:embed="rId2"/>
          <a:stretch>
            <a:fillRect/>
          </a:stretch>
        </p:blipFill>
        <p:spPr>
          <a:xfrm>
            <a:off x="294044" y="1035501"/>
            <a:ext cx="8399106" cy="4786997"/>
          </a:xfrm>
          <a:prstGeom prst="rect">
            <a:avLst/>
          </a:prstGeom>
        </p:spPr>
      </p:pic>
    </p:spTree>
    <p:extLst>
      <p:ext uri="{BB962C8B-B14F-4D97-AF65-F5344CB8AC3E}">
        <p14:creationId xmlns:p14="http://schemas.microsoft.com/office/powerpoint/2010/main" val="156370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Cohesion Monitor – April 2019</a:t>
            </a:r>
          </a:p>
        </p:txBody>
      </p:sp>
      <p:pic>
        <p:nvPicPr>
          <p:cNvPr id="2" name="Picture 1">
            <a:extLst>
              <a:ext uri="{FF2B5EF4-FFF2-40B4-BE49-F238E27FC236}">
                <a16:creationId xmlns:a16="http://schemas.microsoft.com/office/drawing/2014/main" id="{2F40DE50-4613-4A89-9B95-008CA44EA995}"/>
              </a:ext>
            </a:extLst>
          </p:cNvPr>
          <p:cNvPicPr>
            <a:picLocks noChangeAspect="1"/>
          </p:cNvPicPr>
          <p:nvPr/>
        </p:nvPicPr>
        <p:blipFill>
          <a:blip r:embed="rId2"/>
          <a:stretch>
            <a:fillRect/>
          </a:stretch>
        </p:blipFill>
        <p:spPr>
          <a:xfrm>
            <a:off x="204866" y="949766"/>
            <a:ext cx="8488284" cy="4913464"/>
          </a:xfrm>
          <a:prstGeom prst="rect">
            <a:avLst/>
          </a:prstGeom>
        </p:spPr>
      </p:pic>
    </p:spTree>
    <p:extLst>
      <p:ext uri="{BB962C8B-B14F-4D97-AF65-F5344CB8AC3E}">
        <p14:creationId xmlns:p14="http://schemas.microsoft.com/office/powerpoint/2010/main" val="289829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Fiat News Monitor – April 2019</a:t>
            </a:r>
          </a:p>
        </p:txBody>
      </p:sp>
      <p:pic>
        <p:nvPicPr>
          <p:cNvPr id="2" name="Picture 1">
            <a:extLst>
              <a:ext uri="{FF2B5EF4-FFF2-40B4-BE49-F238E27FC236}">
                <a16:creationId xmlns:a16="http://schemas.microsoft.com/office/drawing/2014/main" id="{5CB3996F-42BA-45F3-A8FD-8F772D72544B}"/>
              </a:ext>
            </a:extLst>
          </p:cNvPr>
          <p:cNvPicPr>
            <a:picLocks noChangeAspect="1"/>
          </p:cNvPicPr>
          <p:nvPr/>
        </p:nvPicPr>
        <p:blipFill>
          <a:blip r:embed="rId2"/>
          <a:stretch>
            <a:fillRect/>
          </a:stretch>
        </p:blipFill>
        <p:spPr>
          <a:xfrm>
            <a:off x="257175" y="922953"/>
            <a:ext cx="8337550" cy="5012093"/>
          </a:xfrm>
          <a:prstGeom prst="rect">
            <a:avLst/>
          </a:prstGeom>
        </p:spPr>
      </p:pic>
    </p:spTree>
    <p:extLst>
      <p:ext uri="{BB962C8B-B14F-4D97-AF65-F5344CB8AC3E}">
        <p14:creationId xmlns:p14="http://schemas.microsoft.com/office/powerpoint/2010/main" val="306135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Sentiment Monitor – April 2019</a:t>
            </a:r>
          </a:p>
        </p:txBody>
      </p:sp>
      <p:pic>
        <p:nvPicPr>
          <p:cNvPr id="2" name="Picture 1">
            <a:extLst>
              <a:ext uri="{FF2B5EF4-FFF2-40B4-BE49-F238E27FC236}">
                <a16:creationId xmlns:a16="http://schemas.microsoft.com/office/drawing/2014/main" id="{E92E0AE1-73CF-46B1-A629-3D0E532B315B}"/>
              </a:ext>
            </a:extLst>
          </p:cNvPr>
          <p:cNvPicPr>
            <a:picLocks noChangeAspect="1"/>
          </p:cNvPicPr>
          <p:nvPr/>
        </p:nvPicPr>
        <p:blipFill>
          <a:blip r:embed="rId2"/>
          <a:stretch>
            <a:fillRect/>
          </a:stretch>
        </p:blipFill>
        <p:spPr>
          <a:xfrm>
            <a:off x="200025" y="859510"/>
            <a:ext cx="8375204" cy="5138980"/>
          </a:xfrm>
          <a:prstGeom prst="rect">
            <a:avLst/>
          </a:prstGeom>
        </p:spPr>
      </p:pic>
    </p:spTree>
    <p:extLst>
      <p:ext uri="{BB962C8B-B14F-4D97-AF65-F5344CB8AC3E}">
        <p14:creationId xmlns:p14="http://schemas.microsoft.com/office/powerpoint/2010/main" val="116887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950052"/>
            <a:ext cx="8488964" cy="4801314"/>
          </a:xfrm>
          <a:prstGeom prst="rect">
            <a:avLst/>
          </a:prstGeom>
        </p:spPr>
        <p:txBody>
          <a:bodyPr wrap="square">
            <a:spAutoFit/>
          </a:bodyPr>
          <a:lstStyle/>
          <a:p>
            <a:pPr>
              <a:buFont typeface="Arial" panose="020B0604020202020204" pitchFamily="34" charset="0"/>
              <a:buChar char="•"/>
            </a:pPr>
            <a:r>
              <a:rPr lang="en-US" sz="1600" dirty="0">
                <a:solidFill>
                  <a:srgbClr val="000000"/>
                </a:solidFill>
                <a:latin typeface="Futura Medium"/>
              </a:rPr>
              <a:t> For much of April, cohesion continued to drift downward, as trade and tariffs discussions splintered further into distinct Europe, North America, China and now US/Japan trade clusters.</a:t>
            </a:r>
          </a:p>
          <a:p>
            <a:pPr>
              <a:buFont typeface="Arial" panose="020B0604020202020204" pitchFamily="34" charset="0"/>
              <a:buChar char="•"/>
            </a:pPr>
            <a:endParaRPr lang="en-US" sz="1600" dirty="0">
              <a:solidFill>
                <a:srgbClr val="000000"/>
              </a:solidFill>
              <a:latin typeface="Futura Medium"/>
            </a:endParaRPr>
          </a:p>
          <a:p>
            <a:pPr>
              <a:buFont typeface="Arial" panose="020B0604020202020204" pitchFamily="34" charset="0"/>
              <a:buChar char="•"/>
            </a:pPr>
            <a:r>
              <a:rPr lang="en-US" sz="1600" dirty="0">
                <a:solidFill>
                  <a:srgbClr val="000000"/>
                </a:solidFill>
                <a:latin typeface="Futura Medium"/>
              </a:rPr>
              <a:t> Meanwhile, sentiment remained noticeably more positive than in the recent past, leading us to believe that the narrative structure was still highly complacent. </a:t>
            </a:r>
          </a:p>
          <a:p>
            <a:pPr>
              <a:buFont typeface="Arial" panose="020B0604020202020204" pitchFamily="34" charset="0"/>
              <a:buChar char="•"/>
            </a:pPr>
            <a:endParaRPr lang="en-US" sz="1600" dirty="0">
              <a:solidFill>
                <a:srgbClr val="000000"/>
              </a:solidFill>
              <a:latin typeface="Futura Medium"/>
            </a:endParaRPr>
          </a:p>
          <a:p>
            <a:pPr>
              <a:buFont typeface="Arial" panose="020B0604020202020204" pitchFamily="34" charset="0"/>
              <a:buChar char="•"/>
            </a:pPr>
            <a:r>
              <a:rPr lang="en-US" sz="1600" dirty="0">
                <a:solidFill>
                  <a:srgbClr val="000000"/>
                </a:solidFill>
                <a:latin typeface="Futura Medium"/>
              </a:rPr>
              <a:t> In early May, a couple well-placed tweets from President Trump very briefly showed some measure of the volatility-inducing potential of negative surprises on this complacent narrative structure.</a:t>
            </a:r>
          </a:p>
          <a:p>
            <a:endParaRPr lang="en-US" sz="1600" b="0" i="0" dirty="0">
              <a:solidFill>
                <a:srgbClr val="000000"/>
              </a:solidFill>
              <a:effectLst/>
              <a:latin typeface="Futura Medium"/>
            </a:endParaRPr>
          </a:p>
          <a:p>
            <a:pPr>
              <a:buFont typeface="Arial" panose="020B0604020202020204" pitchFamily="34" charset="0"/>
              <a:buChar char="•"/>
            </a:pPr>
            <a:r>
              <a:rPr lang="en-US" sz="1600" dirty="0">
                <a:solidFill>
                  <a:srgbClr val="000000"/>
                </a:solidFill>
                <a:latin typeface="Futura Medium"/>
              </a:rPr>
              <a:t> We suspect that focus </a:t>
            </a:r>
            <a:r>
              <a:rPr lang="en-US" sz="1600" i="1" dirty="0">
                <a:solidFill>
                  <a:srgbClr val="000000"/>
                </a:solidFill>
                <a:latin typeface="Futura Medium"/>
              </a:rPr>
              <a:t>will</a:t>
            </a:r>
            <a:r>
              <a:rPr lang="en-US" sz="1600" dirty="0">
                <a:solidFill>
                  <a:srgbClr val="000000"/>
                </a:solidFill>
                <a:latin typeface="Futura Medium"/>
              </a:rPr>
              <a:t> return to China/US trade discussions in May, and we would not be surprised to see sentiment retreat somewhat. </a:t>
            </a:r>
          </a:p>
          <a:p>
            <a:pPr>
              <a:buFont typeface="Arial" panose="020B0604020202020204" pitchFamily="34" charset="0"/>
              <a:buChar char="•"/>
            </a:pPr>
            <a:endParaRPr lang="en-US" sz="1600" dirty="0">
              <a:solidFill>
                <a:srgbClr val="000000"/>
              </a:solidFill>
              <a:latin typeface="Futura Medium"/>
            </a:endParaRPr>
          </a:p>
          <a:p>
            <a:pPr>
              <a:buFont typeface="Arial" panose="020B0604020202020204" pitchFamily="34" charset="0"/>
              <a:buChar char="•"/>
            </a:pPr>
            <a:r>
              <a:rPr lang="en-US" sz="1600" dirty="0">
                <a:solidFill>
                  <a:srgbClr val="000000"/>
                </a:solidFill>
                <a:latin typeface="Futura Medium"/>
              </a:rPr>
              <a:t> Will the complacency about a positive outcome stick around? We think it will be heavily influenced by whether the additional tariff threat is a true negative surprise or a manufactured “wall of worry.” We lean toward the latter, but that is opinion and </a:t>
            </a:r>
            <a:r>
              <a:rPr lang="en-US" sz="1600" i="1" dirty="0">
                <a:solidFill>
                  <a:srgbClr val="000000"/>
                </a:solidFill>
                <a:latin typeface="Futura Medium"/>
              </a:rPr>
              <a:t>not </a:t>
            </a:r>
            <a:r>
              <a:rPr lang="en-US" sz="1600" dirty="0">
                <a:solidFill>
                  <a:srgbClr val="000000"/>
                </a:solidFill>
                <a:latin typeface="Futura Medium"/>
              </a:rPr>
              <a:t>something we necessarily see in the narrative data. </a:t>
            </a: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44294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200" dirty="0"/>
              <a:t>Trade and Tariffs Network Map – April 2019</a:t>
            </a:r>
          </a:p>
        </p:txBody>
      </p:sp>
      <p:pic>
        <p:nvPicPr>
          <p:cNvPr id="30" name="Picture 29" descr="image.png">
            <a:extLst>
              <a:ext uri="{FF2B5EF4-FFF2-40B4-BE49-F238E27FC236}">
                <a16:creationId xmlns:a16="http://schemas.microsoft.com/office/drawing/2014/main" id="{1ED25CB4-FCD8-4D52-B6F2-DAF99D0597AE}"/>
              </a:ext>
            </a:extLst>
          </p:cNvPr>
          <p:cNvPicPr>
            <a:picLocks noChangeAspect="1"/>
          </p:cNvPicPr>
          <p:nvPr/>
        </p:nvPicPr>
        <p:blipFill>
          <a:blip r:embed="rId2"/>
          <a:stretch>
            <a:fillRect/>
          </a:stretch>
        </p:blipFill>
        <p:spPr>
          <a:xfrm>
            <a:off x="957580" y="1248692"/>
            <a:ext cx="7233920" cy="4620064"/>
          </a:xfrm>
          <a:prstGeom prst="rect">
            <a:avLst/>
          </a:prstGeom>
        </p:spPr>
      </p:pic>
      <p:sp>
        <p:nvSpPr>
          <p:cNvPr id="31" name="TextBox 30">
            <a:extLst>
              <a:ext uri="{FF2B5EF4-FFF2-40B4-BE49-F238E27FC236}">
                <a16:creationId xmlns:a16="http://schemas.microsoft.com/office/drawing/2014/main" id="{15B1FFBB-CCA7-40BF-9DB6-9D9323307A6B}"/>
              </a:ext>
            </a:extLst>
          </p:cNvPr>
          <p:cNvSpPr txBox="1"/>
          <p:nvPr/>
        </p:nvSpPr>
        <p:spPr>
          <a:xfrm>
            <a:off x="2881497" y="5231623"/>
            <a:ext cx="909139" cy="415498"/>
          </a:xfrm>
          <a:prstGeom prst="rect">
            <a:avLst/>
          </a:prstGeom>
          <a:noFill/>
        </p:spPr>
        <p:txBody>
          <a:bodyPr wrap="square" lIns="0" tIns="0">
            <a:spAutoFit/>
          </a:bodyPr>
          <a:lstStyle/>
          <a:p>
            <a:pPr>
              <a:defRPr sz="600">
                <a:solidFill>
                  <a:srgbClr val="1ED7D1"/>
                </a:solidFill>
                <a:latin typeface="Arial"/>
              </a:defRPr>
            </a:pPr>
            <a:r>
              <a:rPr lang="en-US" dirty="0"/>
              <a:t>China-Sensitive US Companies Coverage (Harley, Tesla, Intel, Apple) </a:t>
            </a:r>
            <a:r>
              <a:rPr dirty="0"/>
              <a:t>(9.2%)</a:t>
            </a:r>
          </a:p>
        </p:txBody>
      </p:sp>
      <p:sp>
        <p:nvSpPr>
          <p:cNvPr id="32" name="TextBox 31">
            <a:extLst>
              <a:ext uri="{FF2B5EF4-FFF2-40B4-BE49-F238E27FC236}">
                <a16:creationId xmlns:a16="http://schemas.microsoft.com/office/drawing/2014/main" id="{A43792EF-EA8E-4641-9739-180887C88BAC}"/>
              </a:ext>
            </a:extLst>
          </p:cNvPr>
          <p:cNvSpPr txBox="1"/>
          <p:nvPr/>
        </p:nvSpPr>
        <p:spPr>
          <a:xfrm>
            <a:off x="5317613" y="2232280"/>
            <a:ext cx="677091" cy="230832"/>
          </a:xfrm>
          <a:prstGeom prst="rect">
            <a:avLst/>
          </a:prstGeom>
          <a:noFill/>
        </p:spPr>
        <p:txBody>
          <a:bodyPr wrap="square" lIns="0" tIns="0">
            <a:spAutoFit/>
          </a:bodyPr>
          <a:lstStyle/>
          <a:p>
            <a:pPr>
              <a:defRPr sz="600">
                <a:solidFill>
                  <a:srgbClr val="F04E53"/>
                </a:solidFill>
                <a:latin typeface="Arial"/>
              </a:defRPr>
            </a:pPr>
            <a:r>
              <a:rPr dirty="0"/>
              <a:t>China Trade Talks (7.7%)</a:t>
            </a:r>
          </a:p>
        </p:txBody>
      </p:sp>
      <p:sp>
        <p:nvSpPr>
          <p:cNvPr id="33" name="TextBox 32">
            <a:extLst>
              <a:ext uri="{FF2B5EF4-FFF2-40B4-BE49-F238E27FC236}">
                <a16:creationId xmlns:a16="http://schemas.microsoft.com/office/drawing/2014/main" id="{57C9903C-2BE1-4A72-BAAA-21D760BCCC29}"/>
              </a:ext>
            </a:extLst>
          </p:cNvPr>
          <p:cNvSpPr txBox="1"/>
          <p:nvPr/>
        </p:nvSpPr>
        <p:spPr>
          <a:xfrm>
            <a:off x="5353533" y="2950111"/>
            <a:ext cx="1001030" cy="230832"/>
          </a:xfrm>
          <a:prstGeom prst="rect">
            <a:avLst/>
          </a:prstGeom>
          <a:noFill/>
        </p:spPr>
        <p:txBody>
          <a:bodyPr wrap="square" lIns="0" tIns="0">
            <a:spAutoFit/>
          </a:bodyPr>
          <a:lstStyle/>
          <a:p>
            <a:pPr>
              <a:defRPr sz="600">
                <a:solidFill>
                  <a:srgbClr val="87C445"/>
                </a:solidFill>
                <a:latin typeface="Arial"/>
              </a:defRPr>
            </a:pPr>
            <a:r>
              <a:rPr dirty="0"/>
              <a:t>Trump Threatens New E</a:t>
            </a:r>
            <a:r>
              <a:rPr lang="en-US" dirty="0"/>
              <a:t>U</a:t>
            </a:r>
            <a:r>
              <a:rPr dirty="0"/>
              <a:t> Tariffs  (7.0%)</a:t>
            </a:r>
          </a:p>
        </p:txBody>
      </p:sp>
      <p:sp>
        <p:nvSpPr>
          <p:cNvPr id="34" name="TextBox 33">
            <a:extLst>
              <a:ext uri="{FF2B5EF4-FFF2-40B4-BE49-F238E27FC236}">
                <a16:creationId xmlns:a16="http://schemas.microsoft.com/office/drawing/2014/main" id="{F8F8F076-44FF-42E7-BAD3-D159E6352E26}"/>
              </a:ext>
            </a:extLst>
          </p:cNvPr>
          <p:cNvSpPr txBox="1"/>
          <p:nvPr/>
        </p:nvSpPr>
        <p:spPr>
          <a:xfrm>
            <a:off x="3637950" y="1755385"/>
            <a:ext cx="813616" cy="230832"/>
          </a:xfrm>
          <a:prstGeom prst="rect">
            <a:avLst/>
          </a:prstGeom>
          <a:noFill/>
        </p:spPr>
        <p:txBody>
          <a:bodyPr wrap="square" lIns="0" tIns="0">
            <a:spAutoFit/>
          </a:bodyPr>
          <a:lstStyle/>
          <a:p>
            <a:pPr>
              <a:defRPr sz="600">
                <a:solidFill>
                  <a:srgbClr val="A8499A"/>
                </a:solidFill>
                <a:latin typeface="Arial"/>
              </a:defRPr>
            </a:pPr>
            <a:r>
              <a:rPr dirty="0"/>
              <a:t>Euro Zone Bond Yields (6.6%)</a:t>
            </a:r>
          </a:p>
        </p:txBody>
      </p:sp>
      <p:sp>
        <p:nvSpPr>
          <p:cNvPr id="35" name="TextBox 34">
            <a:extLst>
              <a:ext uri="{FF2B5EF4-FFF2-40B4-BE49-F238E27FC236}">
                <a16:creationId xmlns:a16="http://schemas.microsoft.com/office/drawing/2014/main" id="{57A247BF-F017-4EA5-9449-8DF9577122DF}"/>
              </a:ext>
            </a:extLst>
          </p:cNvPr>
          <p:cNvSpPr txBox="1"/>
          <p:nvPr/>
        </p:nvSpPr>
        <p:spPr>
          <a:xfrm>
            <a:off x="1091601" y="1686358"/>
            <a:ext cx="747896" cy="230832"/>
          </a:xfrm>
          <a:prstGeom prst="rect">
            <a:avLst/>
          </a:prstGeom>
          <a:noFill/>
        </p:spPr>
        <p:txBody>
          <a:bodyPr wrap="square" lIns="0" tIns="0">
            <a:spAutoFit/>
          </a:bodyPr>
          <a:lstStyle/>
          <a:p>
            <a:pPr>
              <a:defRPr sz="600">
                <a:solidFill>
                  <a:srgbClr val="FFCE03"/>
                </a:solidFill>
                <a:latin typeface="Arial"/>
              </a:defRPr>
            </a:pPr>
            <a:r>
              <a:rPr dirty="0" err="1"/>
              <a:t>Labour</a:t>
            </a:r>
            <a:r>
              <a:rPr dirty="0"/>
              <a:t> Brexit Talks (6.3%)</a:t>
            </a:r>
          </a:p>
        </p:txBody>
      </p:sp>
      <p:sp>
        <p:nvSpPr>
          <p:cNvPr id="40" name="TextBox 39">
            <a:extLst>
              <a:ext uri="{FF2B5EF4-FFF2-40B4-BE49-F238E27FC236}">
                <a16:creationId xmlns:a16="http://schemas.microsoft.com/office/drawing/2014/main" id="{12B69211-10F4-4980-BCB4-B4BD52CCB156}"/>
              </a:ext>
            </a:extLst>
          </p:cNvPr>
          <p:cNvSpPr txBox="1"/>
          <p:nvPr/>
        </p:nvSpPr>
        <p:spPr>
          <a:xfrm>
            <a:off x="1283633" y="3718996"/>
            <a:ext cx="1001030" cy="230832"/>
          </a:xfrm>
          <a:prstGeom prst="rect">
            <a:avLst/>
          </a:prstGeom>
          <a:noFill/>
        </p:spPr>
        <p:txBody>
          <a:bodyPr wrap="square" lIns="0" tIns="0">
            <a:spAutoFit/>
          </a:bodyPr>
          <a:lstStyle/>
          <a:p>
            <a:pPr>
              <a:defRPr sz="600">
                <a:solidFill>
                  <a:srgbClr val="3C8790"/>
                </a:solidFill>
                <a:latin typeface="Arial"/>
              </a:defRPr>
            </a:pPr>
            <a:r>
              <a:rPr dirty="0"/>
              <a:t>China </a:t>
            </a:r>
            <a:r>
              <a:rPr lang="en-US" dirty="0"/>
              <a:t>Q1 GDP ‘Held up’, Steadies</a:t>
            </a:r>
            <a:r>
              <a:rPr dirty="0"/>
              <a:t>  (6.1%)</a:t>
            </a:r>
          </a:p>
        </p:txBody>
      </p:sp>
      <p:sp>
        <p:nvSpPr>
          <p:cNvPr id="43" name="TextBox 42">
            <a:extLst>
              <a:ext uri="{FF2B5EF4-FFF2-40B4-BE49-F238E27FC236}">
                <a16:creationId xmlns:a16="http://schemas.microsoft.com/office/drawing/2014/main" id="{2FDDFBF5-73C4-4A36-A84C-6F4876ED93DB}"/>
              </a:ext>
            </a:extLst>
          </p:cNvPr>
          <p:cNvSpPr txBox="1"/>
          <p:nvPr/>
        </p:nvSpPr>
        <p:spPr>
          <a:xfrm>
            <a:off x="4935414" y="5781809"/>
            <a:ext cx="957599" cy="323165"/>
          </a:xfrm>
          <a:prstGeom prst="rect">
            <a:avLst/>
          </a:prstGeom>
          <a:noFill/>
        </p:spPr>
        <p:txBody>
          <a:bodyPr wrap="square" lIns="0" tIns="0">
            <a:spAutoFit/>
          </a:bodyPr>
          <a:lstStyle/>
          <a:p>
            <a:pPr>
              <a:defRPr sz="600">
                <a:solidFill>
                  <a:srgbClr val="F4A467"/>
                </a:solidFill>
                <a:latin typeface="Arial"/>
              </a:defRPr>
            </a:pPr>
            <a:r>
              <a:rPr lang="en-US" dirty="0"/>
              <a:t>Foreign Policy – Esp. Regional Influence of Great Powers </a:t>
            </a:r>
            <a:r>
              <a:rPr dirty="0"/>
              <a:t>(5.3%)</a:t>
            </a:r>
          </a:p>
        </p:txBody>
      </p:sp>
      <p:sp>
        <p:nvSpPr>
          <p:cNvPr id="44" name="TextBox 43">
            <a:extLst>
              <a:ext uri="{FF2B5EF4-FFF2-40B4-BE49-F238E27FC236}">
                <a16:creationId xmlns:a16="http://schemas.microsoft.com/office/drawing/2014/main" id="{C8D41B6C-7BC6-4A3A-847D-60DF8F40F608}"/>
              </a:ext>
            </a:extLst>
          </p:cNvPr>
          <p:cNvSpPr txBox="1"/>
          <p:nvPr/>
        </p:nvSpPr>
        <p:spPr>
          <a:xfrm>
            <a:off x="3980954" y="3696654"/>
            <a:ext cx="826492" cy="230832"/>
          </a:xfrm>
          <a:prstGeom prst="rect">
            <a:avLst/>
          </a:prstGeom>
          <a:noFill/>
        </p:spPr>
        <p:txBody>
          <a:bodyPr wrap="square" lIns="0" tIns="0">
            <a:spAutoFit/>
          </a:bodyPr>
          <a:lstStyle/>
          <a:p>
            <a:pPr>
              <a:defRPr sz="600">
                <a:solidFill>
                  <a:srgbClr val="E61E27"/>
                </a:solidFill>
                <a:latin typeface="Arial"/>
              </a:defRPr>
            </a:pPr>
            <a:r>
              <a:rPr dirty="0"/>
              <a:t>China Eyes U</a:t>
            </a:r>
            <a:r>
              <a:rPr lang="en-US" dirty="0"/>
              <a:t>S </a:t>
            </a:r>
            <a:r>
              <a:rPr dirty="0"/>
              <a:t>Poultry (5.1%)</a:t>
            </a:r>
          </a:p>
        </p:txBody>
      </p:sp>
      <p:sp>
        <p:nvSpPr>
          <p:cNvPr id="45" name="TextBox 44">
            <a:extLst>
              <a:ext uri="{FF2B5EF4-FFF2-40B4-BE49-F238E27FC236}">
                <a16:creationId xmlns:a16="http://schemas.microsoft.com/office/drawing/2014/main" id="{2F646CE3-08C1-47FE-9F7B-BBD0E44E5C3F}"/>
              </a:ext>
            </a:extLst>
          </p:cNvPr>
          <p:cNvSpPr txBox="1"/>
          <p:nvPr/>
        </p:nvSpPr>
        <p:spPr>
          <a:xfrm>
            <a:off x="3570970" y="5601419"/>
            <a:ext cx="1001030" cy="230832"/>
          </a:xfrm>
          <a:prstGeom prst="rect">
            <a:avLst/>
          </a:prstGeom>
          <a:noFill/>
        </p:spPr>
        <p:txBody>
          <a:bodyPr wrap="square" lIns="0" tIns="0">
            <a:spAutoFit/>
          </a:bodyPr>
          <a:lstStyle/>
          <a:p>
            <a:pPr>
              <a:defRPr sz="600">
                <a:solidFill>
                  <a:srgbClr val="BF8092"/>
                </a:solidFill>
                <a:latin typeface="Arial"/>
              </a:defRPr>
            </a:pPr>
            <a:r>
              <a:rPr lang="en-US" dirty="0"/>
              <a:t>Labor, Power, Electricity and Infrastructure </a:t>
            </a:r>
            <a:r>
              <a:rPr dirty="0"/>
              <a:t>(5.0%)</a:t>
            </a:r>
          </a:p>
        </p:txBody>
      </p:sp>
      <p:sp>
        <p:nvSpPr>
          <p:cNvPr id="46" name="TextBox 45">
            <a:extLst>
              <a:ext uri="{FF2B5EF4-FFF2-40B4-BE49-F238E27FC236}">
                <a16:creationId xmlns:a16="http://schemas.microsoft.com/office/drawing/2014/main" id="{1ED1847F-6165-494D-9686-7DB64B639144}"/>
              </a:ext>
            </a:extLst>
          </p:cNvPr>
          <p:cNvSpPr txBox="1"/>
          <p:nvPr/>
        </p:nvSpPr>
        <p:spPr>
          <a:xfrm>
            <a:off x="2056863" y="2577403"/>
            <a:ext cx="1001030" cy="230832"/>
          </a:xfrm>
          <a:prstGeom prst="rect">
            <a:avLst/>
          </a:prstGeom>
          <a:noFill/>
        </p:spPr>
        <p:txBody>
          <a:bodyPr wrap="square" lIns="0" tIns="0">
            <a:spAutoFit/>
          </a:bodyPr>
          <a:lstStyle/>
          <a:p>
            <a:pPr>
              <a:defRPr sz="600">
                <a:solidFill>
                  <a:srgbClr val="039849"/>
                </a:solidFill>
                <a:latin typeface="Arial"/>
              </a:defRPr>
            </a:pPr>
            <a:r>
              <a:rPr lang="en-US" dirty="0"/>
              <a:t>IMF</a:t>
            </a:r>
            <a:r>
              <a:rPr dirty="0"/>
              <a:t> Cuts Global Growth Outlook  (4.6%)</a:t>
            </a:r>
          </a:p>
        </p:txBody>
      </p:sp>
      <p:sp>
        <p:nvSpPr>
          <p:cNvPr id="47" name="TextBox 46">
            <a:extLst>
              <a:ext uri="{FF2B5EF4-FFF2-40B4-BE49-F238E27FC236}">
                <a16:creationId xmlns:a16="http://schemas.microsoft.com/office/drawing/2014/main" id="{F30E7176-484F-4B80-87AC-AF64FBAB1A21}"/>
              </a:ext>
            </a:extLst>
          </p:cNvPr>
          <p:cNvSpPr txBox="1"/>
          <p:nvPr/>
        </p:nvSpPr>
        <p:spPr>
          <a:xfrm>
            <a:off x="5218309" y="5249852"/>
            <a:ext cx="597629" cy="230832"/>
          </a:xfrm>
          <a:prstGeom prst="rect">
            <a:avLst/>
          </a:prstGeom>
          <a:noFill/>
        </p:spPr>
        <p:txBody>
          <a:bodyPr wrap="square" lIns="0" tIns="0">
            <a:spAutoFit/>
          </a:bodyPr>
          <a:lstStyle/>
          <a:p>
            <a:pPr>
              <a:defRPr sz="600">
                <a:solidFill>
                  <a:srgbClr val="A6DEF3"/>
                </a:solidFill>
                <a:latin typeface="Arial"/>
              </a:defRPr>
            </a:pPr>
            <a:r>
              <a:rPr dirty="0"/>
              <a:t>New N</a:t>
            </a:r>
            <a:r>
              <a:rPr lang="en-US" dirty="0"/>
              <a:t>AFTA </a:t>
            </a:r>
            <a:r>
              <a:rPr dirty="0"/>
              <a:t>Deal (4.1%)</a:t>
            </a:r>
          </a:p>
        </p:txBody>
      </p:sp>
      <p:sp>
        <p:nvSpPr>
          <p:cNvPr id="49" name="TextBox 48">
            <a:extLst>
              <a:ext uri="{FF2B5EF4-FFF2-40B4-BE49-F238E27FC236}">
                <a16:creationId xmlns:a16="http://schemas.microsoft.com/office/drawing/2014/main" id="{2AB6B927-9C6F-47EE-8F73-EC7A96100EEF}"/>
              </a:ext>
            </a:extLst>
          </p:cNvPr>
          <p:cNvSpPr txBox="1"/>
          <p:nvPr/>
        </p:nvSpPr>
        <p:spPr>
          <a:xfrm>
            <a:off x="2311045" y="3159168"/>
            <a:ext cx="492666" cy="230832"/>
          </a:xfrm>
          <a:prstGeom prst="rect">
            <a:avLst/>
          </a:prstGeom>
          <a:noFill/>
        </p:spPr>
        <p:txBody>
          <a:bodyPr wrap="square" lIns="0" tIns="0">
            <a:spAutoFit/>
          </a:bodyPr>
          <a:lstStyle/>
          <a:p>
            <a:pPr>
              <a:defRPr sz="600">
                <a:solidFill>
                  <a:srgbClr val="9A6051"/>
                </a:solidFill>
                <a:latin typeface="Arial"/>
              </a:defRPr>
            </a:pPr>
            <a:r>
              <a:rPr dirty="0"/>
              <a:t>Patient Fed (4.1%)</a:t>
            </a:r>
          </a:p>
        </p:txBody>
      </p:sp>
      <p:sp>
        <p:nvSpPr>
          <p:cNvPr id="66" name="TextBox 65">
            <a:extLst>
              <a:ext uri="{FF2B5EF4-FFF2-40B4-BE49-F238E27FC236}">
                <a16:creationId xmlns:a16="http://schemas.microsoft.com/office/drawing/2014/main" id="{E3975CD4-9157-48B0-B352-C40AAA6E91D5}"/>
              </a:ext>
            </a:extLst>
          </p:cNvPr>
          <p:cNvSpPr txBox="1"/>
          <p:nvPr/>
        </p:nvSpPr>
        <p:spPr>
          <a:xfrm>
            <a:off x="1202531" y="4925419"/>
            <a:ext cx="690593" cy="415498"/>
          </a:xfrm>
          <a:prstGeom prst="rect">
            <a:avLst/>
          </a:prstGeom>
          <a:noFill/>
        </p:spPr>
        <p:txBody>
          <a:bodyPr wrap="square" lIns="0" tIns="0">
            <a:spAutoFit/>
          </a:bodyPr>
          <a:lstStyle/>
          <a:p>
            <a:pPr>
              <a:defRPr sz="600">
                <a:solidFill>
                  <a:srgbClr val="EAE962"/>
                </a:solidFill>
                <a:latin typeface="Arial"/>
              </a:defRPr>
            </a:pPr>
            <a:r>
              <a:rPr lang="en-US" dirty="0"/>
              <a:t>Japan/US </a:t>
            </a:r>
            <a:r>
              <a:rPr dirty="0"/>
              <a:t>Trade Pact</a:t>
            </a:r>
            <a:r>
              <a:rPr lang="en-US" dirty="0"/>
              <a:t>, Quick Agriculture Win</a:t>
            </a:r>
            <a:r>
              <a:rPr dirty="0"/>
              <a:t> (3.2%)</a:t>
            </a:r>
          </a:p>
        </p:txBody>
      </p:sp>
      <p:sp>
        <p:nvSpPr>
          <p:cNvPr id="68" name="TextBox 67">
            <a:extLst>
              <a:ext uri="{FF2B5EF4-FFF2-40B4-BE49-F238E27FC236}">
                <a16:creationId xmlns:a16="http://schemas.microsoft.com/office/drawing/2014/main" id="{1A54EA14-D405-487C-9B94-2D06C10E5D90}"/>
              </a:ext>
            </a:extLst>
          </p:cNvPr>
          <p:cNvSpPr txBox="1"/>
          <p:nvPr/>
        </p:nvSpPr>
        <p:spPr>
          <a:xfrm>
            <a:off x="5698144" y="4444530"/>
            <a:ext cx="702592" cy="323165"/>
          </a:xfrm>
          <a:prstGeom prst="rect">
            <a:avLst/>
          </a:prstGeom>
          <a:noFill/>
        </p:spPr>
        <p:txBody>
          <a:bodyPr wrap="square" lIns="0" tIns="0">
            <a:spAutoFit/>
          </a:bodyPr>
          <a:lstStyle/>
          <a:p>
            <a:pPr>
              <a:defRPr sz="600">
                <a:solidFill>
                  <a:srgbClr val="B22264"/>
                </a:solidFill>
                <a:latin typeface="Arial"/>
              </a:defRPr>
            </a:pPr>
            <a:r>
              <a:rPr lang="en-US" dirty="0"/>
              <a:t>US Market Performance Roundups </a:t>
            </a:r>
            <a:r>
              <a:rPr dirty="0"/>
              <a:t>(3.0%)</a:t>
            </a:r>
          </a:p>
        </p:txBody>
      </p:sp>
      <p:sp>
        <p:nvSpPr>
          <p:cNvPr id="69" name="TextBox 68">
            <a:extLst>
              <a:ext uri="{FF2B5EF4-FFF2-40B4-BE49-F238E27FC236}">
                <a16:creationId xmlns:a16="http://schemas.microsoft.com/office/drawing/2014/main" id="{29C128AB-B0A6-452E-94BE-A3A84B6CC49D}"/>
              </a:ext>
            </a:extLst>
          </p:cNvPr>
          <p:cNvSpPr txBox="1"/>
          <p:nvPr/>
        </p:nvSpPr>
        <p:spPr>
          <a:xfrm>
            <a:off x="2251408" y="4176189"/>
            <a:ext cx="909139" cy="230832"/>
          </a:xfrm>
          <a:prstGeom prst="rect">
            <a:avLst/>
          </a:prstGeom>
          <a:noFill/>
        </p:spPr>
        <p:txBody>
          <a:bodyPr wrap="square" lIns="0" tIns="0">
            <a:spAutoFit/>
          </a:bodyPr>
          <a:lstStyle/>
          <a:p>
            <a:pPr>
              <a:defRPr sz="600">
                <a:solidFill>
                  <a:srgbClr val="C1966B"/>
                </a:solidFill>
                <a:latin typeface="Arial"/>
              </a:defRPr>
            </a:pPr>
            <a:r>
              <a:rPr lang="en-US" dirty="0"/>
              <a:t>European Stocks Summaries </a:t>
            </a:r>
            <a:r>
              <a:rPr dirty="0"/>
              <a:t>(2.8%)</a:t>
            </a:r>
          </a:p>
        </p:txBody>
      </p:sp>
      <p:sp>
        <p:nvSpPr>
          <p:cNvPr id="70" name="TextBox 69">
            <a:extLst>
              <a:ext uri="{FF2B5EF4-FFF2-40B4-BE49-F238E27FC236}">
                <a16:creationId xmlns:a16="http://schemas.microsoft.com/office/drawing/2014/main" id="{795BC8DE-E466-47C7-BAAC-BD9D1924B9C0}"/>
              </a:ext>
            </a:extLst>
          </p:cNvPr>
          <p:cNvSpPr txBox="1"/>
          <p:nvPr/>
        </p:nvSpPr>
        <p:spPr>
          <a:xfrm>
            <a:off x="2422264" y="4873370"/>
            <a:ext cx="381447" cy="230832"/>
          </a:xfrm>
          <a:prstGeom prst="rect">
            <a:avLst/>
          </a:prstGeom>
          <a:noFill/>
        </p:spPr>
        <p:txBody>
          <a:bodyPr wrap="square" lIns="0" tIns="0">
            <a:spAutoFit/>
          </a:bodyPr>
          <a:lstStyle/>
          <a:p>
            <a:pPr>
              <a:defRPr sz="600">
                <a:solidFill>
                  <a:srgbClr val="00804F"/>
                </a:solidFill>
                <a:latin typeface="Arial"/>
              </a:defRPr>
            </a:pPr>
            <a:r>
              <a:rPr lang="en-US" dirty="0"/>
              <a:t>US</a:t>
            </a:r>
            <a:r>
              <a:rPr dirty="0"/>
              <a:t> Oil (2.5%)</a:t>
            </a:r>
          </a:p>
        </p:txBody>
      </p:sp>
      <p:sp>
        <p:nvSpPr>
          <p:cNvPr id="71" name="TextBox 70">
            <a:extLst>
              <a:ext uri="{FF2B5EF4-FFF2-40B4-BE49-F238E27FC236}">
                <a16:creationId xmlns:a16="http://schemas.microsoft.com/office/drawing/2014/main" id="{BD006EB3-F252-4D18-A785-CE9EB9905DAD}"/>
              </a:ext>
            </a:extLst>
          </p:cNvPr>
          <p:cNvSpPr txBox="1"/>
          <p:nvPr/>
        </p:nvSpPr>
        <p:spPr>
          <a:xfrm>
            <a:off x="6905922" y="3361747"/>
            <a:ext cx="527635" cy="230832"/>
          </a:xfrm>
          <a:prstGeom prst="rect">
            <a:avLst/>
          </a:prstGeom>
          <a:noFill/>
        </p:spPr>
        <p:txBody>
          <a:bodyPr wrap="square" lIns="0" tIns="0">
            <a:spAutoFit/>
          </a:bodyPr>
          <a:lstStyle/>
          <a:p>
            <a:pPr>
              <a:defRPr sz="600">
                <a:solidFill>
                  <a:srgbClr val="9581BC"/>
                </a:solidFill>
                <a:latin typeface="Arial"/>
              </a:defRPr>
            </a:pPr>
            <a:r>
              <a:t>Softer Dollar (2.1%)</a:t>
            </a:r>
          </a:p>
        </p:txBody>
      </p:sp>
      <p:sp>
        <p:nvSpPr>
          <p:cNvPr id="72" name="TextBox 71">
            <a:extLst>
              <a:ext uri="{FF2B5EF4-FFF2-40B4-BE49-F238E27FC236}">
                <a16:creationId xmlns:a16="http://schemas.microsoft.com/office/drawing/2014/main" id="{216C2C1E-EB4E-4E66-8761-46634C113C60}"/>
              </a:ext>
            </a:extLst>
          </p:cNvPr>
          <p:cNvSpPr txBox="1"/>
          <p:nvPr/>
        </p:nvSpPr>
        <p:spPr>
          <a:xfrm>
            <a:off x="5107239" y="3809220"/>
            <a:ext cx="622934" cy="323165"/>
          </a:xfrm>
          <a:prstGeom prst="rect">
            <a:avLst/>
          </a:prstGeom>
          <a:noFill/>
        </p:spPr>
        <p:txBody>
          <a:bodyPr wrap="square" lIns="0" tIns="0">
            <a:spAutoFit/>
          </a:bodyPr>
          <a:lstStyle/>
          <a:p>
            <a:pPr>
              <a:defRPr sz="600">
                <a:solidFill>
                  <a:srgbClr val="F9621E"/>
                </a:solidFill>
                <a:latin typeface="Arial"/>
              </a:defRPr>
            </a:pPr>
            <a:r>
              <a:rPr lang="en-US" dirty="0"/>
              <a:t>WTO</a:t>
            </a:r>
            <a:r>
              <a:rPr dirty="0"/>
              <a:t> Ruling</a:t>
            </a:r>
            <a:r>
              <a:rPr lang="en-US" dirty="0"/>
              <a:t> on US/Canada Lumber </a:t>
            </a:r>
            <a:r>
              <a:rPr dirty="0"/>
              <a:t> (1.7%)</a:t>
            </a:r>
          </a:p>
        </p:txBody>
      </p:sp>
      <p:sp>
        <p:nvSpPr>
          <p:cNvPr id="73" name="TextBox 72">
            <a:extLst>
              <a:ext uri="{FF2B5EF4-FFF2-40B4-BE49-F238E27FC236}">
                <a16:creationId xmlns:a16="http://schemas.microsoft.com/office/drawing/2014/main" id="{4663433F-E0A5-4082-960D-AD47EB54CCA1}"/>
              </a:ext>
            </a:extLst>
          </p:cNvPr>
          <p:cNvSpPr txBox="1"/>
          <p:nvPr/>
        </p:nvSpPr>
        <p:spPr>
          <a:xfrm>
            <a:off x="6523879" y="3980438"/>
            <a:ext cx="696001" cy="230832"/>
          </a:xfrm>
          <a:prstGeom prst="rect">
            <a:avLst/>
          </a:prstGeom>
          <a:noFill/>
        </p:spPr>
        <p:txBody>
          <a:bodyPr wrap="square" lIns="0" tIns="0">
            <a:spAutoFit/>
          </a:bodyPr>
          <a:lstStyle/>
          <a:p>
            <a:pPr>
              <a:defRPr sz="600">
                <a:solidFill>
                  <a:srgbClr val="2E56BC"/>
                </a:solidFill>
                <a:latin typeface="Arial"/>
              </a:defRPr>
            </a:pPr>
            <a:r>
              <a:t>Hong Kong Stocks (1.6%)</a:t>
            </a:r>
          </a:p>
        </p:txBody>
      </p:sp>
      <p:sp>
        <p:nvSpPr>
          <p:cNvPr id="74" name="TextBox 73">
            <a:extLst>
              <a:ext uri="{FF2B5EF4-FFF2-40B4-BE49-F238E27FC236}">
                <a16:creationId xmlns:a16="http://schemas.microsoft.com/office/drawing/2014/main" id="{E8ADD9AE-C6D9-4EFF-8AFF-3EE2EB9D3D21}"/>
              </a:ext>
            </a:extLst>
          </p:cNvPr>
          <p:cNvSpPr txBox="1"/>
          <p:nvPr/>
        </p:nvSpPr>
        <p:spPr>
          <a:xfrm>
            <a:off x="5866223" y="5087478"/>
            <a:ext cx="874002" cy="230832"/>
          </a:xfrm>
          <a:prstGeom prst="rect">
            <a:avLst/>
          </a:prstGeom>
          <a:noFill/>
        </p:spPr>
        <p:txBody>
          <a:bodyPr wrap="square" lIns="0" tIns="0">
            <a:spAutoFit/>
          </a:bodyPr>
          <a:lstStyle/>
          <a:p>
            <a:pPr>
              <a:defRPr sz="600">
                <a:solidFill>
                  <a:srgbClr val="D72E8E"/>
                </a:solidFill>
                <a:latin typeface="Arial"/>
              </a:defRPr>
            </a:pPr>
            <a:r>
              <a:rPr dirty="0"/>
              <a:t>Mexico Border Shutdown (1.5%)</a:t>
            </a:r>
          </a:p>
        </p:txBody>
      </p:sp>
      <p:sp>
        <p:nvSpPr>
          <p:cNvPr id="75" name="TextBox 74">
            <a:extLst>
              <a:ext uri="{FF2B5EF4-FFF2-40B4-BE49-F238E27FC236}">
                <a16:creationId xmlns:a16="http://schemas.microsoft.com/office/drawing/2014/main" id="{400D8123-6D8F-4470-BB80-022B973A6B63}"/>
              </a:ext>
            </a:extLst>
          </p:cNvPr>
          <p:cNvSpPr txBox="1"/>
          <p:nvPr/>
        </p:nvSpPr>
        <p:spPr>
          <a:xfrm>
            <a:off x="5893014" y="3515076"/>
            <a:ext cx="766190" cy="415498"/>
          </a:xfrm>
          <a:prstGeom prst="rect">
            <a:avLst/>
          </a:prstGeom>
          <a:noFill/>
        </p:spPr>
        <p:txBody>
          <a:bodyPr wrap="square" lIns="0" tIns="0">
            <a:spAutoFit/>
          </a:bodyPr>
          <a:lstStyle/>
          <a:p>
            <a:pPr>
              <a:defRPr sz="600">
                <a:solidFill>
                  <a:srgbClr val="1ED7D1"/>
                </a:solidFill>
                <a:latin typeface="Arial"/>
              </a:defRPr>
            </a:pPr>
            <a:r>
              <a:rPr dirty="0"/>
              <a:t>Trade Talks </a:t>
            </a:r>
            <a:r>
              <a:rPr lang="en-US" dirty="0"/>
              <a:t>Influence on Industrial Metals </a:t>
            </a:r>
            <a:r>
              <a:rPr dirty="0"/>
              <a:t>(1.5%)</a:t>
            </a:r>
          </a:p>
        </p:txBody>
      </p:sp>
      <p:sp>
        <p:nvSpPr>
          <p:cNvPr id="76" name="TextBox 75">
            <a:extLst>
              <a:ext uri="{FF2B5EF4-FFF2-40B4-BE49-F238E27FC236}">
                <a16:creationId xmlns:a16="http://schemas.microsoft.com/office/drawing/2014/main" id="{C29EC24A-7C21-4C65-89AC-0ECBFE312A1F}"/>
              </a:ext>
            </a:extLst>
          </p:cNvPr>
          <p:cNvSpPr txBox="1"/>
          <p:nvPr/>
        </p:nvSpPr>
        <p:spPr>
          <a:xfrm>
            <a:off x="6465319" y="2733939"/>
            <a:ext cx="549812" cy="323165"/>
          </a:xfrm>
          <a:prstGeom prst="rect">
            <a:avLst/>
          </a:prstGeom>
          <a:noFill/>
        </p:spPr>
        <p:txBody>
          <a:bodyPr wrap="square" lIns="0" tIns="0">
            <a:spAutoFit/>
          </a:bodyPr>
          <a:lstStyle/>
          <a:p>
            <a:pPr>
              <a:defRPr sz="600">
                <a:solidFill>
                  <a:srgbClr val="87C445"/>
                </a:solidFill>
                <a:latin typeface="Arial"/>
              </a:defRPr>
            </a:pPr>
            <a:r>
              <a:rPr dirty="0"/>
              <a:t>Winter Wheat (1.2%)</a:t>
            </a:r>
          </a:p>
        </p:txBody>
      </p:sp>
      <p:sp>
        <p:nvSpPr>
          <p:cNvPr id="77" name="TextBox 76">
            <a:extLst>
              <a:ext uri="{FF2B5EF4-FFF2-40B4-BE49-F238E27FC236}">
                <a16:creationId xmlns:a16="http://schemas.microsoft.com/office/drawing/2014/main" id="{C53DEDC2-B6F9-4A18-92D2-E0C3BBB02FCD}"/>
              </a:ext>
            </a:extLst>
          </p:cNvPr>
          <p:cNvSpPr txBox="1"/>
          <p:nvPr/>
        </p:nvSpPr>
        <p:spPr>
          <a:xfrm>
            <a:off x="5066789" y="4628551"/>
            <a:ext cx="734154" cy="230832"/>
          </a:xfrm>
          <a:prstGeom prst="rect">
            <a:avLst/>
          </a:prstGeom>
          <a:noFill/>
        </p:spPr>
        <p:txBody>
          <a:bodyPr wrap="square" lIns="0" tIns="0">
            <a:spAutoFit/>
          </a:bodyPr>
          <a:lstStyle/>
          <a:p>
            <a:pPr>
              <a:defRPr sz="600">
                <a:solidFill>
                  <a:srgbClr val="F04E53"/>
                </a:solidFill>
                <a:latin typeface="Arial"/>
              </a:defRPr>
            </a:pPr>
            <a:r>
              <a:rPr dirty="0"/>
              <a:t>Belt And Road Push (1.2%)</a:t>
            </a:r>
          </a:p>
        </p:txBody>
      </p:sp>
      <p:sp>
        <p:nvSpPr>
          <p:cNvPr id="78" name="TextBox 77">
            <a:extLst>
              <a:ext uri="{FF2B5EF4-FFF2-40B4-BE49-F238E27FC236}">
                <a16:creationId xmlns:a16="http://schemas.microsoft.com/office/drawing/2014/main" id="{5561BFB6-79F6-47F6-9CD5-C2E68F889B16}"/>
              </a:ext>
            </a:extLst>
          </p:cNvPr>
          <p:cNvSpPr txBox="1"/>
          <p:nvPr/>
        </p:nvSpPr>
        <p:spPr>
          <a:xfrm>
            <a:off x="3002224" y="1606504"/>
            <a:ext cx="635726" cy="230832"/>
          </a:xfrm>
          <a:prstGeom prst="rect">
            <a:avLst/>
          </a:prstGeom>
          <a:noFill/>
        </p:spPr>
        <p:txBody>
          <a:bodyPr wrap="square" lIns="0" tIns="0">
            <a:spAutoFit/>
          </a:bodyPr>
          <a:lstStyle/>
          <a:p>
            <a:pPr>
              <a:defRPr sz="600">
                <a:solidFill>
                  <a:srgbClr val="A8499A"/>
                </a:solidFill>
                <a:latin typeface="Arial"/>
              </a:defRPr>
            </a:pPr>
            <a:r>
              <a:rPr lang="en-US" dirty="0"/>
              <a:t>Euro Views on Brexit </a:t>
            </a:r>
            <a:r>
              <a:rPr dirty="0"/>
              <a:t>(1.1%)</a:t>
            </a:r>
          </a:p>
        </p:txBody>
      </p:sp>
      <p:sp>
        <p:nvSpPr>
          <p:cNvPr id="79" name="TextBox 78">
            <a:extLst>
              <a:ext uri="{FF2B5EF4-FFF2-40B4-BE49-F238E27FC236}">
                <a16:creationId xmlns:a16="http://schemas.microsoft.com/office/drawing/2014/main" id="{9B1A9CE8-704D-436F-BD60-FD885E6016AF}"/>
              </a:ext>
            </a:extLst>
          </p:cNvPr>
          <p:cNvSpPr txBox="1"/>
          <p:nvPr/>
        </p:nvSpPr>
        <p:spPr>
          <a:xfrm>
            <a:off x="5698144" y="2517182"/>
            <a:ext cx="702592" cy="230832"/>
          </a:xfrm>
          <a:prstGeom prst="rect">
            <a:avLst/>
          </a:prstGeom>
          <a:noFill/>
        </p:spPr>
        <p:txBody>
          <a:bodyPr wrap="square" lIns="0" tIns="0">
            <a:spAutoFit/>
          </a:bodyPr>
          <a:lstStyle/>
          <a:p>
            <a:pPr>
              <a:defRPr sz="600">
                <a:solidFill>
                  <a:srgbClr val="3C8790"/>
                </a:solidFill>
                <a:latin typeface="Arial"/>
              </a:defRPr>
            </a:pPr>
            <a:r>
              <a:rPr dirty="0"/>
              <a:t>Australian Shares (0.56%)</a:t>
            </a:r>
          </a:p>
        </p:txBody>
      </p:sp>
      <p:cxnSp>
        <p:nvCxnSpPr>
          <p:cNvPr id="4" name="Straight Arrow Connector 3">
            <a:extLst>
              <a:ext uri="{FF2B5EF4-FFF2-40B4-BE49-F238E27FC236}">
                <a16:creationId xmlns:a16="http://schemas.microsoft.com/office/drawing/2014/main" id="{050FEE84-65AE-4BC0-8F2F-87A568383163}"/>
              </a:ext>
            </a:extLst>
          </p:cNvPr>
          <p:cNvCxnSpPr/>
          <p:nvPr/>
        </p:nvCxnSpPr>
        <p:spPr>
          <a:xfrm flipH="1">
            <a:off x="4666015" y="3065527"/>
            <a:ext cx="622935" cy="936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B01822D-F682-4A5E-A25B-65AC08315AA4}"/>
              </a:ext>
            </a:extLst>
          </p:cNvPr>
          <p:cNvCxnSpPr/>
          <p:nvPr/>
        </p:nvCxnSpPr>
        <p:spPr>
          <a:xfrm flipV="1">
            <a:off x="3002224" y="4095854"/>
            <a:ext cx="317863" cy="138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3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Trade and Tariffs Attention – April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trade, tariffs, duties and associated agreements and negotiations. </a:t>
            </a:r>
          </a:p>
        </p:txBody>
      </p:sp>
      <p:pic>
        <p:nvPicPr>
          <p:cNvPr id="5" name="Picture 4" descr="image.png">
            <a:extLst>
              <a:ext uri="{FF2B5EF4-FFF2-40B4-BE49-F238E27FC236}">
                <a16:creationId xmlns:a16="http://schemas.microsoft.com/office/drawing/2014/main" id="{6502A109-447E-4E4B-B2B8-45848EA9AC43}"/>
              </a:ext>
            </a:extLst>
          </p:cNvPr>
          <p:cNvPicPr>
            <a:picLocks noChangeAspect="1"/>
          </p:cNvPicPr>
          <p:nvPr/>
        </p:nvPicPr>
        <p:blipFill>
          <a:blip r:embed="rId2"/>
          <a:stretch>
            <a:fillRect/>
          </a:stretch>
        </p:blipFill>
        <p:spPr>
          <a:xfrm>
            <a:off x="508000" y="1523143"/>
            <a:ext cx="7066280" cy="4512998"/>
          </a:xfrm>
          <a:prstGeom prst="rect">
            <a:avLst/>
          </a:prstGeom>
        </p:spPr>
      </p:pic>
    </p:spTree>
    <p:extLst>
      <p:ext uri="{BB962C8B-B14F-4D97-AF65-F5344CB8AC3E}">
        <p14:creationId xmlns:p14="http://schemas.microsoft.com/office/powerpoint/2010/main" val="419248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dirty="0"/>
          </a:p>
        </p:txBody>
      </p:sp>
      <p:graphicFrame>
        <p:nvGraphicFramePr>
          <p:cNvPr id="9" name="Content Placeholder 8">
            <a:extLst>
              <a:ext uri="{FF2B5EF4-FFF2-40B4-BE49-F238E27FC236}">
                <a16:creationId xmlns:a16="http://schemas.microsoft.com/office/drawing/2014/main" id="{A699E9D2-F334-4208-B67E-8FD16C9136D8}"/>
              </a:ext>
            </a:extLst>
          </p:cNvPr>
          <p:cNvGraphicFramePr>
            <a:graphicFrameLocks noGrp="1"/>
          </p:cNvGraphicFramePr>
          <p:nvPr>
            <p:ph idx="1"/>
            <p:extLst>
              <p:ext uri="{D42A27DB-BD31-4B8C-83A1-F6EECF244321}">
                <p14:modId xmlns:p14="http://schemas.microsoft.com/office/powerpoint/2010/main" val="1261389165"/>
              </p:ext>
            </p:extLst>
          </p:nvPr>
        </p:nvGraphicFramePr>
        <p:xfrm>
          <a:off x="450850" y="1074260"/>
          <a:ext cx="8417942" cy="4616325"/>
        </p:xfrm>
        <a:graphic>
          <a:graphicData uri="http://schemas.openxmlformats.org/drawingml/2006/table">
            <a:tbl>
              <a:tblPr>
                <a:tableStyleId>{5C22544A-7EE6-4342-B048-85BDC9FD1C3A}</a:tableStyleId>
              </a:tblPr>
              <a:tblGrid>
                <a:gridCol w="4199759">
                  <a:extLst>
                    <a:ext uri="{9D8B030D-6E8A-4147-A177-3AD203B41FA5}">
                      <a16:colId xmlns:a16="http://schemas.microsoft.com/office/drawing/2014/main" val="3063894632"/>
                    </a:ext>
                  </a:extLst>
                </a:gridCol>
                <a:gridCol w="4218183">
                  <a:extLst>
                    <a:ext uri="{9D8B030D-6E8A-4147-A177-3AD203B41FA5}">
                      <a16:colId xmlns:a16="http://schemas.microsoft.com/office/drawing/2014/main" val="119976256"/>
                    </a:ext>
                  </a:extLst>
                </a:gridCol>
              </a:tblGrid>
              <a:tr h="659475">
                <a:tc>
                  <a:txBody>
                    <a:bodyPr/>
                    <a:lstStyle/>
                    <a:p>
                      <a:r>
                        <a:rPr lang="en-US" dirty="0">
                          <a:latin typeface="Futura Medium"/>
                        </a:rPr>
                        <a:t>Inflation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96825"/>
                  </a:ext>
                </a:extLst>
              </a:tr>
              <a:tr h="659475">
                <a:tc>
                  <a:txBody>
                    <a:bodyPr/>
                    <a:lstStyle/>
                    <a:p>
                      <a:r>
                        <a:rPr lang="en-US" dirty="0">
                          <a:latin typeface="Futura Medium"/>
                        </a:rPr>
                        <a:t>Central Bank Omnipotence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773230"/>
                  </a:ext>
                </a:extLst>
              </a:tr>
              <a:tr h="659475">
                <a:tc>
                  <a:txBody>
                    <a:bodyPr/>
                    <a:lstStyle/>
                    <a:p>
                      <a:r>
                        <a:rPr lang="en-US" dirty="0">
                          <a:latin typeface="Futura Medium"/>
                        </a:rPr>
                        <a:t>Trade and Tariffs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314088"/>
                  </a:ext>
                </a:extLst>
              </a:tr>
              <a:tr h="659475">
                <a:tc>
                  <a:txBody>
                    <a:bodyPr/>
                    <a:lstStyle/>
                    <a:p>
                      <a:r>
                        <a:rPr lang="en-US" dirty="0">
                          <a:latin typeface="Futura Medium"/>
                        </a:rPr>
                        <a:t>US Fiscal Policy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712431"/>
                  </a:ext>
                </a:extLst>
              </a:tr>
              <a:tr h="659475">
                <a:tc>
                  <a:txBody>
                    <a:bodyPr/>
                    <a:lstStyle/>
                    <a:p>
                      <a:r>
                        <a:rPr lang="en-US" dirty="0">
                          <a:latin typeface="Futura Medium"/>
                        </a:rPr>
                        <a:t>Credit Cycle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8460834"/>
                  </a:ext>
                </a:extLst>
              </a:tr>
              <a:tr h="659475">
                <a:tc>
                  <a:txBody>
                    <a:bodyPr/>
                    <a:lstStyle/>
                    <a:p>
                      <a:r>
                        <a:rPr lang="en-US" dirty="0">
                          <a:latin typeface="Futura Medium"/>
                        </a:rPr>
                        <a:t>Guide to 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957945"/>
                  </a:ext>
                </a:extLst>
              </a:tr>
              <a:tr h="659475">
                <a:tc>
                  <a:txBody>
                    <a:bodyPr/>
                    <a:lstStyle/>
                    <a:p>
                      <a:r>
                        <a:rPr lang="en-US" dirty="0">
                          <a:latin typeface="Futura Medium"/>
                        </a:rPr>
                        <a:t>Disclaimers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306519"/>
                  </a:ext>
                </a:extLst>
              </a:tr>
            </a:tbl>
          </a:graphicData>
        </a:graphic>
      </p:graphicFrame>
    </p:spTree>
    <p:extLst>
      <p:ext uri="{BB962C8B-B14F-4D97-AF65-F5344CB8AC3E}">
        <p14:creationId xmlns:p14="http://schemas.microsoft.com/office/powerpoint/2010/main" val="44946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100" dirty="0"/>
              <a:t>Trade and Tariffs Attention Monitor – April 2019</a:t>
            </a:r>
          </a:p>
        </p:txBody>
      </p:sp>
      <p:pic>
        <p:nvPicPr>
          <p:cNvPr id="2" name="Picture 1">
            <a:extLst>
              <a:ext uri="{FF2B5EF4-FFF2-40B4-BE49-F238E27FC236}">
                <a16:creationId xmlns:a16="http://schemas.microsoft.com/office/drawing/2014/main" id="{54230A1D-85F9-41BD-8E9D-0636AB410767}"/>
              </a:ext>
            </a:extLst>
          </p:cNvPr>
          <p:cNvPicPr>
            <a:picLocks noChangeAspect="1"/>
          </p:cNvPicPr>
          <p:nvPr/>
        </p:nvPicPr>
        <p:blipFill>
          <a:blip r:embed="rId2"/>
          <a:stretch>
            <a:fillRect/>
          </a:stretch>
        </p:blipFill>
        <p:spPr>
          <a:xfrm>
            <a:off x="315590" y="949766"/>
            <a:ext cx="8512819" cy="5123317"/>
          </a:xfrm>
          <a:prstGeom prst="rect">
            <a:avLst/>
          </a:prstGeom>
        </p:spPr>
      </p:pic>
    </p:spTree>
    <p:extLst>
      <p:ext uri="{BB962C8B-B14F-4D97-AF65-F5344CB8AC3E}">
        <p14:creationId xmlns:p14="http://schemas.microsoft.com/office/powerpoint/2010/main" val="275309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Cohesion Monitor – April 2019</a:t>
            </a:r>
          </a:p>
        </p:txBody>
      </p:sp>
      <p:pic>
        <p:nvPicPr>
          <p:cNvPr id="2" name="Picture 1">
            <a:extLst>
              <a:ext uri="{FF2B5EF4-FFF2-40B4-BE49-F238E27FC236}">
                <a16:creationId xmlns:a16="http://schemas.microsoft.com/office/drawing/2014/main" id="{F157B2E1-95FE-4DAA-B0A6-03B5CA4C55EE}"/>
              </a:ext>
            </a:extLst>
          </p:cNvPr>
          <p:cNvPicPr>
            <a:picLocks noChangeAspect="1"/>
          </p:cNvPicPr>
          <p:nvPr/>
        </p:nvPicPr>
        <p:blipFill>
          <a:blip r:embed="rId2"/>
          <a:stretch>
            <a:fillRect/>
          </a:stretch>
        </p:blipFill>
        <p:spPr>
          <a:xfrm>
            <a:off x="114300" y="796926"/>
            <a:ext cx="8693150" cy="5264147"/>
          </a:xfrm>
          <a:prstGeom prst="rect">
            <a:avLst/>
          </a:prstGeom>
        </p:spPr>
      </p:pic>
    </p:spTree>
    <p:extLst>
      <p:ext uri="{BB962C8B-B14F-4D97-AF65-F5344CB8AC3E}">
        <p14:creationId xmlns:p14="http://schemas.microsoft.com/office/powerpoint/2010/main" val="367171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Fiat News Monitor – April 2019</a:t>
            </a:r>
          </a:p>
        </p:txBody>
      </p:sp>
      <p:pic>
        <p:nvPicPr>
          <p:cNvPr id="2" name="Picture 1">
            <a:extLst>
              <a:ext uri="{FF2B5EF4-FFF2-40B4-BE49-F238E27FC236}">
                <a16:creationId xmlns:a16="http://schemas.microsoft.com/office/drawing/2014/main" id="{DF1BAAB9-DDF1-4CB0-BD40-60133AD3A635}"/>
              </a:ext>
            </a:extLst>
          </p:cNvPr>
          <p:cNvPicPr>
            <a:picLocks noChangeAspect="1"/>
          </p:cNvPicPr>
          <p:nvPr/>
        </p:nvPicPr>
        <p:blipFill>
          <a:blip r:embed="rId2"/>
          <a:stretch>
            <a:fillRect/>
          </a:stretch>
        </p:blipFill>
        <p:spPr>
          <a:xfrm>
            <a:off x="142875" y="851902"/>
            <a:ext cx="8337550" cy="5154196"/>
          </a:xfrm>
          <a:prstGeom prst="rect">
            <a:avLst/>
          </a:prstGeom>
        </p:spPr>
      </p:pic>
    </p:spTree>
    <p:extLst>
      <p:ext uri="{BB962C8B-B14F-4D97-AF65-F5344CB8AC3E}">
        <p14:creationId xmlns:p14="http://schemas.microsoft.com/office/powerpoint/2010/main" val="173769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Sentiment Monitor – April 2019</a:t>
            </a:r>
          </a:p>
        </p:txBody>
      </p:sp>
      <p:pic>
        <p:nvPicPr>
          <p:cNvPr id="2" name="Picture 1">
            <a:extLst>
              <a:ext uri="{FF2B5EF4-FFF2-40B4-BE49-F238E27FC236}">
                <a16:creationId xmlns:a16="http://schemas.microsoft.com/office/drawing/2014/main" id="{DCBD1DD8-3D9B-45B0-946A-A8F124CBFB56}"/>
              </a:ext>
            </a:extLst>
          </p:cNvPr>
          <p:cNvPicPr>
            <a:picLocks noChangeAspect="1"/>
          </p:cNvPicPr>
          <p:nvPr/>
        </p:nvPicPr>
        <p:blipFill>
          <a:blip r:embed="rId2"/>
          <a:stretch>
            <a:fillRect/>
          </a:stretch>
        </p:blipFill>
        <p:spPr>
          <a:xfrm>
            <a:off x="382059" y="1021449"/>
            <a:ext cx="8285691" cy="5014956"/>
          </a:xfrm>
          <a:prstGeom prst="rect">
            <a:avLst/>
          </a:prstGeom>
        </p:spPr>
      </p:pic>
    </p:spTree>
    <p:extLst>
      <p:ext uri="{BB962C8B-B14F-4D97-AF65-F5344CB8AC3E}">
        <p14:creationId xmlns:p14="http://schemas.microsoft.com/office/powerpoint/2010/main" val="223743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949766"/>
            <a:ext cx="8488964" cy="5355312"/>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Futura Medium"/>
              </a:rPr>
              <a:t> Rising sentiment and cratering cohesion in US Fiscal Policy narratives appear to be the result of electoral politics – wide-ranging, optimistic plans in popular areas (e.g. student loan debt retirement, </a:t>
            </a:r>
            <a:r>
              <a:rPr lang="en-US" dirty="0" err="1">
                <a:solidFill>
                  <a:srgbClr val="000000"/>
                </a:solidFill>
                <a:latin typeface="Futura Medium"/>
              </a:rPr>
              <a:t>medicare</a:t>
            </a:r>
            <a:r>
              <a:rPr lang="en-US" dirty="0">
                <a:solidFill>
                  <a:srgbClr val="000000"/>
                </a:solidFill>
                <a:latin typeface="Futura Medium"/>
              </a:rPr>
              <a:t>-for-all, infrastructure)</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There is, however, no central governing narrative, and financial market attention on fiscal policy narratives remains below historical levels. We don’t think it’s an overstatement to say that financial markets simply do not care about US fiscal policy at this time.</a:t>
            </a:r>
          </a:p>
          <a:p>
            <a:pPr>
              <a:buFont typeface="Arial" panose="020B0604020202020204" pitchFamily="34" charset="0"/>
              <a:buChar char="•"/>
            </a:pPr>
            <a:endParaRPr lang="en-US" b="0" i="0" dirty="0">
              <a:solidFill>
                <a:srgbClr val="000000"/>
              </a:solidFill>
              <a:effectLst/>
              <a:latin typeface="Futura Medium"/>
            </a:endParaRPr>
          </a:p>
          <a:p>
            <a:pPr>
              <a:buFont typeface="Arial" panose="020B0604020202020204" pitchFamily="34" charset="0"/>
              <a:buChar char="•"/>
            </a:pPr>
            <a:r>
              <a:rPr lang="en-US" dirty="0">
                <a:solidFill>
                  <a:srgbClr val="000000"/>
                </a:solidFill>
                <a:latin typeface="Futura Medium"/>
              </a:rPr>
              <a:t> Of interest: as covered elsewhere on Epsilon Theory, language used in articles about student loan debt continues to be among the most well-connected in the US Fiscal Policy dataset.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While you may note a cluster of articles focused on the ‘US Federal Debt Crisis’ topic, we note that most refer to it as a </a:t>
            </a:r>
            <a:r>
              <a:rPr lang="en-US" i="1" dirty="0">
                <a:solidFill>
                  <a:srgbClr val="000000"/>
                </a:solidFill>
                <a:latin typeface="Futura Medium"/>
              </a:rPr>
              <a:t>non-existent </a:t>
            </a:r>
            <a:r>
              <a:rPr lang="en-US" dirty="0">
                <a:solidFill>
                  <a:srgbClr val="000000"/>
                </a:solidFill>
                <a:latin typeface="Futura Medium"/>
              </a:rPr>
              <a:t>crisis. It includes many pro-MMT style opinion and analysis pieces. </a:t>
            </a:r>
          </a:p>
          <a:p>
            <a:pPr>
              <a:buFont typeface="Arial" panose="020B0604020202020204" pitchFamily="34" charset="0"/>
              <a:buChar char="•"/>
            </a:pPr>
            <a:endParaRPr lang="en-US" b="0" i="0" dirty="0">
              <a:solidFill>
                <a:srgbClr val="000000"/>
              </a:solidFill>
              <a:effectLst/>
              <a:latin typeface="Futura Medium"/>
            </a:endParaRP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277295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Fiscal Policy </a:t>
            </a:r>
            <a:r>
              <a:rPr dirty="0"/>
              <a:t>Network Map</a:t>
            </a:r>
            <a:r>
              <a:rPr lang="en-US" dirty="0"/>
              <a:t> – April 2019</a:t>
            </a:r>
            <a:endParaRPr dirty="0"/>
          </a:p>
        </p:txBody>
      </p:sp>
      <p:pic>
        <p:nvPicPr>
          <p:cNvPr id="38" name="Picture 37" descr="image.png">
            <a:extLst>
              <a:ext uri="{FF2B5EF4-FFF2-40B4-BE49-F238E27FC236}">
                <a16:creationId xmlns:a16="http://schemas.microsoft.com/office/drawing/2014/main" id="{D5AE1DD5-46D2-47FF-B64D-550283E96553}"/>
              </a:ext>
            </a:extLst>
          </p:cNvPr>
          <p:cNvPicPr>
            <a:picLocks noChangeAspect="1"/>
          </p:cNvPicPr>
          <p:nvPr/>
        </p:nvPicPr>
        <p:blipFill>
          <a:blip r:embed="rId2"/>
          <a:stretch>
            <a:fillRect/>
          </a:stretch>
        </p:blipFill>
        <p:spPr>
          <a:xfrm>
            <a:off x="263488" y="1145551"/>
            <a:ext cx="7436374" cy="4749365"/>
          </a:xfrm>
          <a:prstGeom prst="rect">
            <a:avLst/>
          </a:prstGeom>
        </p:spPr>
      </p:pic>
      <p:sp>
        <p:nvSpPr>
          <p:cNvPr id="40" name="TextBox 39">
            <a:extLst>
              <a:ext uri="{FF2B5EF4-FFF2-40B4-BE49-F238E27FC236}">
                <a16:creationId xmlns:a16="http://schemas.microsoft.com/office/drawing/2014/main" id="{DC1E922B-BA8A-4558-8573-0B1D79FAB4DD}"/>
              </a:ext>
            </a:extLst>
          </p:cNvPr>
          <p:cNvSpPr txBox="1"/>
          <p:nvPr/>
        </p:nvSpPr>
        <p:spPr>
          <a:xfrm>
            <a:off x="1980937" y="4223293"/>
            <a:ext cx="914296" cy="230832"/>
          </a:xfrm>
          <a:prstGeom prst="rect">
            <a:avLst/>
          </a:prstGeom>
          <a:noFill/>
        </p:spPr>
        <p:txBody>
          <a:bodyPr wrap="square" lIns="0" tIns="0">
            <a:spAutoFit/>
          </a:bodyPr>
          <a:lstStyle/>
          <a:p>
            <a:pPr>
              <a:defRPr sz="600">
                <a:solidFill>
                  <a:srgbClr val="1ED7D1"/>
                </a:solidFill>
                <a:latin typeface="Arial"/>
              </a:defRPr>
            </a:pPr>
            <a:r>
              <a:rPr lang="en-US" dirty="0"/>
              <a:t>US</a:t>
            </a:r>
            <a:r>
              <a:rPr dirty="0"/>
              <a:t> Government Debt Crisis  (12%)</a:t>
            </a:r>
          </a:p>
        </p:txBody>
      </p:sp>
      <p:sp>
        <p:nvSpPr>
          <p:cNvPr id="41" name="TextBox 40">
            <a:extLst>
              <a:ext uri="{FF2B5EF4-FFF2-40B4-BE49-F238E27FC236}">
                <a16:creationId xmlns:a16="http://schemas.microsoft.com/office/drawing/2014/main" id="{2008B95F-3752-4B88-AD0A-D1E56E2F2144}"/>
              </a:ext>
            </a:extLst>
          </p:cNvPr>
          <p:cNvSpPr txBox="1"/>
          <p:nvPr/>
        </p:nvSpPr>
        <p:spPr>
          <a:xfrm>
            <a:off x="2906873" y="5185501"/>
            <a:ext cx="901729" cy="323165"/>
          </a:xfrm>
          <a:prstGeom prst="rect">
            <a:avLst/>
          </a:prstGeom>
          <a:noFill/>
        </p:spPr>
        <p:txBody>
          <a:bodyPr wrap="square" lIns="0" tIns="0">
            <a:spAutoFit/>
          </a:bodyPr>
          <a:lstStyle/>
          <a:p>
            <a:pPr>
              <a:defRPr sz="600">
                <a:solidFill>
                  <a:srgbClr val="F04E53"/>
                </a:solidFill>
                <a:latin typeface="Arial"/>
              </a:defRPr>
            </a:pPr>
            <a:r>
              <a:rPr dirty="0"/>
              <a:t>Trump Tax Law</a:t>
            </a:r>
            <a:r>
              <a:rPr lang="en-US" dirty="0"/>
              <a:t>, Social Security ‘Drying Up’</a:t>
            </a:r>
            <a:r>
              <a:rPr dirty="0"/>
              <a:t> (10%)</a:t>
            </a:r>
          </a:p>
        </p:txBody>
      </p:sp>
      <p:sp>
        <p:nvSpPr>
          <p:cNvPr id="43" name="TextBox 42">
            <a:extLst>
              <a:ext uri="{FF2B5EF4-FFF2-40B4-BE49-F238E27FC236}">
                <a16:creationId xmlns:a16="http://schemas.microsoft.com/office/drawing/2014/main" id="{DB120721-8EEF-4AC1-8C36-5A3A2A9CEBAA}"/>
              </a:ext>
            </a:extLst>
          </p:cNvPr>
          <p:cNvSpPr txBox="1"/>
          <p:nvPr/>
        </p:nvSpPr>
        <p:spPr>
          <a:xfrm>
            <a:off x="6040664" y="4578674"/>
            <a:ext cx="1039644" cy="230832"/>
          </a:xfrm>
          <a:prstGeom prst="rect">
            <a:avLst/>
          </a:prstGeom>
          <a:noFill/>
        </p:spPr>
        <p:txBody>
          <a:bodyPr wrap="square" lIns="0" tIns="0">
            <a:spAutoFit/>
          </a:bodyPr>
          <a:lstStyle/>
          <a:p>
            <a:pPr>
              <a:defRPr sz="600">
                <a:solidFill>
                  <a:srgbClr val="87C445"/>
                </a:solidFill>
                <a:latin typeface="Arial"/>
              </a:defRPr>
            </a:pPr>
            <a:r>
              <a:rPr lang="en-US" dirty="0"/>
              <a:t>Infrastructure, State and Municipal Budgets </a:t>
            </a:r>
            <a:r>
              <a:rPr dirty="0"/>
              <a:t>(10%)</a:t>
            </a:r>
          </a:p>
        </p:txBody>
      </p:sp>
      <p:sp>
        <p:nvSpPr>
          <p:cNvPr id="66" name="TextBox 65">
            <a:extLst>
              <a:ext uri="{FF2B5EF4-FFF2-40B4-BE49-F238E27FC236}">
                <a16:creationId xmlns:a16="http://schemas.microsoft.com/office/drawing/2014/main" id="{B86988D2-BCF1-47EC-9DE6-36B0CBDAE26D}"/>
              </a:ext>
            </a:extLst>
          </p:cNvPr>
          <p:cNvSpPr txBox="1"/>
          <p:nvPr/>
        </p:nvSpPr>
        <p:spPr>
          <a:xfrm>
            <a:off x="4777364" y="5894916"/>
            <a:ext cx="1263300" cy="230832"/>
          </a:xfrm>
          <a:prstGeom prst="rect">
            <a:avLst/>
          </a:prstGeom>
          <a:noFill/>
        </p:spPr>
        <p:txBody>
          <a:bodyPr wrap="square" lIns="0" tIns="0">
            <a:spAutoFit/>
          </a:bodyPr>
          <a:lstStyle/>
          <a:p>
            <a:pPr>
              <a:defRPr sz="600">
                <a:solidFill>
                  <a:srgbClr val="A8499A"/>
                </a:solidFill>
                <a:latin typeface="Arial"/>
              </a:defRPr>
            </a:pPr>
            <a:r>
              <a:rPr dirty="0"/>
              <a:t>Bernie Sanders</a:t>
            </a:r>
            <a:r>
              <a:rPr lang="en-US" dirty="0"/>
              <a:t>, Biden, Socialism, Impeachment</a:t>
            </a:r>
            <a:r>
              <a:rPr dirty="0"/>
              <a:t> (8.7%)</a:t>
            </a:r>
          </a:p>
        </p:txBody>
      </p:sp>
      <p:sp>
        <p:nvSpPr>
          <p:cNvPr id="71" name="TextBox 70">
            <a:extLst>
              <a:ext uri="{FF2B5EF4-FFF2-40B4-BE49-F238E27FC236}">
                <a16:creationId xmlns:a16="http://schemas.microsoft.com/office/drawing/2014/main" id="{3D8775DF-B41F-4B90-A266-248EAD3B1BDA}"/>
              </a:ext>
            </a:extLst>
          </p:cNvPr>
          <p:cNvSpPr txBox="1"/>
          <p:nvPr/>
        </p:nvSpPr>
        <p:spPr>
          <a:xfrm>
            <a:off x="5683632" y="5185502"/>
            <a:ext cx="1620777" cy="323165"/>
          </a:xfrm>
          <a:prstGeom prst="rect">
            <a:avLst/>
          </a:prstGeom>
          <a:noFill/>
        </p:spPr>
        <p:txBody>
          <a:bodyPr wrap="square" lIns="0" tIns="0">
            <a:spAutoFit/>
          </a:bodyPr>
          <a:lstStyle/>
          <a:p>
            <a:pPr>
              <a:defRPr sz="600">
                <a:solidFill>
                  <a:srgbClr val="FFCE03"/>
                </a:solidFill>
                <a:latin typeface="Arial"/>
              </a:defRPr>
            </a:pPr>
            <a:r>
              <a:rPr lang="en-US" dirty="0"/>
              <a:t>Migrant Crisis / Border, Mulvaney and Appropriations, ‘Liberal Wing Revolt’ on Budget </a:t>
            </a:r>
            <a:r>
              <a:rPr dirty="0"/>
              <a:t>(8.4%)</a:t>
            </a:r>
          </a:p>
        </p:txBody>
      </p:sp>
      <p:sp>
        <p:nvSpPr>
          <p:cNvPr id="76" name="TextBox 75">
            <a:extLst>
              <a:ext uri="{FF2B5EF4-FFF2-40B4-BE49-F238E27FC236}">
                <a16:creationId xmlns:a16="http://schemas.microsoft.com/office/drawing/2014/main" id="{D1BD303A-665B-4B4A-8854-3A9824B5CFBD}"/>
              </a:ext>
            </a:extLst>
          </p:cNvPr>
          <p:cNvSpPr txBox="1"/>
          <p:nvPr/>
        </p:nvSpPr>
        <p:spPr>
          <a:xfrm>
            <a:off x="542829" y="3100091"/>
            <a:ext cx="756008" cy="230832"/>
          </a:xfrm>
          <a:prstGeom prst="rect">
            <a:avLst/>
          </a:prstGeom>
          <a:noFill/>
        </p:spPr>
        <p:txBody>
          <a:bodyPr wrap="square" lIns="0" tIns="0">
            <a:spAutoFit/>
          </a:bodyPr>
          <a:lstStyle/>
          <a:p>
            <a:pPr>
              <a:defRPr sz="600">
                <a:solidFill>
                  <a:srgbClr val="3C8790"/>
                </a:solidFill>
                <a:latin typeface="Arial"/>
              </a:defRPr>
            </a:pPr>
            <a:r>
              <a:rPr dirty="0"/>
              <a:t>Update 2-italian Bond Yields (7.9%)</a:t>
            </a:r>
          </a:p>
        </p:txBody>
      </p:sp>
      <p:sp>
        <p:nvSpPr>
          <p:cNvPr id="77" name="TextBox 76">
            <a:extLst>
              <a:ext uri="{FF2B5EF4-FFF2-40B4-BE49-F238E27FC236}">
                <a16:creationId xmlns:a16="http://schemas.microsoft.com/office/drawing/2014/main" id="{7DCB84EA-F126-429F-8560-FBB2CF0BD9E3}"/>
              </a:ext>
            </a:extLst>
          </p:cNvPr>
          <p:cNvSpPr txBox="1"/>
          <p:nvPr/>
        </p:nvSpPr>
        <p:spPr>
          <a:xfrm>
            <a:off x="3492221" y="3712189"/>
            <a:ext cx="632761" cy="43509"/>
          </a:xfrm>
          <a:prstGeom prst="rect">
            <a:avLst/>
          </a:prstGeom>
          <a:noFill/>
        </p:spPr>
        <p:txBody>
          <a:bodyPr wrap="none" lIns="0" tIns="0">
            <a:spAutoFit/>
          </a:bodyPr>
          <a:lstStyle/>
          <a:p>
            <a:pPr>
              <a:defRPr sz="600">
                <a:solidFill>
                  <a:srgbClr val="F4A467"/>
                </a:solidFill>
                <a:latin typeface="Arial"/>
              </a:defRPr>
            </a:pPr>
            <a:r>
              <a:rPr dirty="0"/>
              <a:t>Student Loan Debt (7.4%)</a:t>
            </a:r>
          </a:p>
        </p:txBody>
      </p:sp>
      <p:sp>
        <p:nvSpPr>
          <p:cNvPr id="78" name="TextBox 77">
            <a:extLst>
              <a:ext uri="{FF2B5EF4-FFF2-40B4-BE49-F238E27FC236}">
                <a16:creationId xmlns:a16="http://schemas.microsoft.com/office/drawing/2014/main" id="{496F2748-9EE7-47F8-9E6A-8F0C44B909C4}"/>
              </a:ext>
            </a:extLst>
          </p:cNvPr>
          <p:cNvSpPr txBox="1"/>
          <p:nvPr/>
        </p:nvSpPr>
        <p:spPr>
          <a:xfrm>
            <a:off x="4777364" y="2821560"/>
            <a:ext cx="909842" cy="230832"/>
          </a:xfrm>
          <a:prstGeom prst="rect">
            <a:avLst/>
          </a:prstGeom>
          <a:noFill/>
        </p:spPr>
        <p:txBody>
          <a:bodyPr wrap="square" lIns="0" tIns="0">
            <a:spAutoFit/>
          </a:bodyPr>
          <a:lstStyle/>
          <a:p>
            <a:pPr>
              <a:defRPr sz="600">
                <a:solidFill>
                  <a:srgbClr val="BF8092"/>
                </a:solidFill>
                <a:latin typeface="Arial"/>
              </a:defRPr>
            </a:pPr>
            <a:r>
              <a:rPr lang="en-US" dirty="0"/>
              <a:t>Federal Contractor Q1 Earnings </a:t>
            </a:r>
            <a:r>
              <a:rPr dirty="0"/>
              <a:t>(4.2%)</a:t>
            </a:r>
          </a:p>
        </p:txBody>
      </p:sp>
      <p:sp>
        <p:nvSpPr>
          <p:cNvPr id="79" name="TextBox 78">
            <a:extLst>
              <a:ext uri="{FF2B5EF4-FFF2-40B4-BE49-F238E27FC236}">
                <a16:creationId xmlns:a16="http://schemas.microsoft.com/office/drawing/2014/main" id="{E156A383-9903-4769-AED0-D5D788DEC110}"/>
              </a:ext>
            </a:extLst>
          </p:cNvPr>
          <p:cNvSpPr txBox="1"/>
          <p:nvPr/>
        </p:nvSpPr>
        <p:spPr>
          <a:xfrm>
            <a:off x="5624116" y="3371204"/>
            <a:ext cx="1363913" cy="138499"/>
          </a:xfrm>
          <a:prstGeom prst="rect">
            <a:avLst/>
          </a:prstGeom>
          <a:noFill/>
        </p:spPr>
        <p:txBody>
          <a:bodyPr wrap="square" lIns="0" tIns="0">
            <a:spAutoFit/>
          </a:bodyPr>
          <a:lstStyle/>
          <a:p>
            <a:pPr>
              <a:defRPr sz="600">
                <a:solidFill>
                  <a:srgbClr val="039849"/>
                </a:solidFill>
                <a:latin typeface="Arial"/>
              </a:defRPr>
            </a:pPr>
            <a:r>
              <a:rPr dirty="0"/>
              <a:t>Education Budget</a:t>
            </a:r>
            <a:r>
              <a:rPr lang="en-US" dirty="0"/>
              <a:t>s</a:t>
            </a:r>
            <a:r>
              <a:rPr dirty="0"/>
              <a:t> (4.1%)</a:t>
            </a:r>
          </a:p>
        </p:txBody>
      </p:sp>
      <p:sp>
        <p:nvSpPr>
          <p:cNvPr id="80" name="TextBox 79">
            <a:extLst>
              <a:ext uri="{FF2B5EF4-FFF2-40B4-BE49-F238E27FC236}">
                <a16:creationId xmlns:a16="http://schemas.microsoft.com/office/drawing/2014/main" id="{DF7791AE-CF74-45AF-B967-3F5A71E9BBF3}"/>
              </a:ext>
            </a:extLst>
          </p:cNvPr>
          <p:cNvSpPr txBox="1"/>
          <p:nvPr/>
        </p:nvSpPr>
        <p:spPr>
          <a:xfrm>
            <a:off x="3138641" y="2278132"/>
            <a:ext cx="438320" cy="43509"/>
          </a:xfrm>
          <a:prstGeom prst="rect">
            <a:avLst/>
          </a:prstGeom>
          <a:noFill/>
        </p:spPr>
        <p:txBody>
          <a:bodyPr wrap="none" lIns="0" tIns="0">
            <a:spAutoFit/>
          </a:bodyPr>
          <a:lstStyle/>
          <a:p>
            <a:pPr>
              <a:defRPr sz="600">
                <a:solidFill>
                  <a:srgbClr val="A6DEF3"/>
                </a:solidFill>
                <a:latin typeface="Arial"/>
              </a:defRPr>
            </a:pPr>
            <a:r>
              <a:rPr dirty="0"/>
              <a:t>Trump Fed (3.3%)</a:t>
            </a:r>
          </a:p>
        </p:txBody>
      </p:sp>
      <p:sp>
        <p:nvSpPr>
          <p:cNvPr id="81" name="TextBox 80">
            <a:extLst>
              <a:ext uri="{FF2B5EF4-FFF2-40B4-BE49-F238E27FC236}">
                <a16:creationId xmlns:a16="http://schemas.microsoft.com/office/drawing/2014/main" id="{5429EC5B-801D-44E6-A715-F8E45A848D2E}"/>
              </a:ext>
            </a:extLst>
          </p:cNvPr>
          <p:cNvSpPr txBox="1"/>
          <p:nvPr/>
        </p:nvSpPr>
        <p:spPr>
          <a:xfrm>
            <a:off x="1214946" y="2197131"/>
            <a:ext cx="632914" cy="43509"/>
          </a:xfrm>
          <a:prstGeom prst="rect">
            <a:avLst/>
          </a:prstGeom>
          <a:noFill/>
        </p:spPr>
        <p:txBody>
          <a:bodyPr wrap="none" lIns="0" tIns="0">
            <a:spAutoFit/>
          </a:bodyPr>
          <a:lstStyle/>
          <a:p>
            <a:pPr>
              <a:defRPr sz="600">
                <a:solidFill>
                  <a:srgbClr val="9A6051"/>
                </a:solidFill>
                <a:latin typeface="Arial"/>
              </a:defRPr>
            </a:pPr>
            <a:r>
              <a:rPr dirty="0"/>
              <a:t>Aramco Bond Sale (3.2%)</a:t>
            </a:r>
          </a:p>
        </p:txBody>
      </p:sp>
      <p:sp>
        <p:nvSpPr>
          <p:cNvPr id="82" name="TextBox 81">
            <a:extLst>
              <a:ext uri="{FF2B5EF4-FFF2-40B4-BE49-F238E27FC236}">
                <a16:creationId xmlns:a16="http://schemas.microsoft.com/office/drawing/2014/main" id="{12205313-5E57-4729-89DC-62DECF1AB260}"/>
              </a:ext>
            </a:extLst>
          </p:cNvPr>
          <p:cNvSpPr txBox="1"/>
          <p:nvPr/>
        </p:nvSpPr>
        <p:spPr>
          <a:xfrm>
            <a:off x="2334579" y="1743310"/>
            <a:ext cx="804062" cy="230832"/>
          </a:xfrm>
          <a:prstGeom prst="rect">
            <a:avLst/>
          </a:prstGeom>
          <a:noFill/>
        </p:spPr>
        <p:txBody>
          <a:bodyPr wrap="square" lIns="0" tIns="0">
            <a:spAutoFit/>
          </a:bodyPr>
          <a:lstStyle/>
          <a:p>
            <a:pPr>
              <a:defRPr sz="600">
                <a:solidFill>
                  <a:srgbClr val="EAE962"/>
                </a:solidFill>
                <a:latin typeface="Arial"/>
              </a:defRPr>
            </a:pPr>
            <a:r>
              <a:rPr lang="en-US" dirty="0"/>
              <a:t>Belt and Road </a:t>
            </a:r>
            <a:r>
              <a:rPr dirty="0"/>
              <a:t>(3.0%)</a:t>
            </a:r>
          </a:p>
        </p:txBody>
      </p:sp>
      <p:sp>
        <p:nvSpPr>
          <p:cNvPr id="83" name="TextBox 82">
            <a:extLst>
              <a:ext uri="{FF2B5EF4-FFF2-40B4-BE49-F238E27FC236}">
                <a16:creationId xmlns:a16="http://schemas.microsoft.com/office/drawing/2014/main" id="{12CF7463-AC5B-436E-A3AF-75D44F8AB3C4}"/>
              </a:ext>
            </a:extLst>
          </p:cNvPr>
          <p:cNvSpPr txBox="1"/>
          <p:nvPr/>
        </p:nvSpPr>
        <p:spPr>
          <a:xfrm>
            <a:off x="2417285" y="2841542"/>
            <a:ext cx="721355" cy="138499"/>
          </a:xfrm>
          <a:prstGeom prst="rect">
            <a:avLst/>
          </a:prstGeom>
          <a:noFill/>
        </p:spPr>
        <p:txBody>
          <a:bodyPr wrap="square" lIns="0" tIns="0">
            <a:spAutoFit/>
          </a:bodyPr>
          <a:lstStyle/>
          <a:p>
            <a:pPr>
              <a:defRPr sz="600">
                <a:solidFill>
                  <a:srgbClr val="B22264"/>
                </a:solidFill>
                <a:latin typeface="Arial"/>
              </a:defRPr>
            </a:pPr>
            <a:r>
              <a:rPr dirty="0"/>
              <a:t>Regulator</a:t>
            </a:r>
            <a:r>
              <a:rPr lang="en-US" dirty="0"/>
              <a:t>s</a:t>
            </a:r>
            <a:r>
              <a:rPr dirty="0"/>
              <a:t> (2.1%)</a:t>
            </a:r>
          </a:p>
        </p:txBody>
      </p:sp>
      <p:sp>
        <p:nvSpPr>
          <p:cNvPr id="84" name="TextBox 83">
            <a:extLst>
              <a:ext uri="{FF2B5EF4-FFF2-40B4-BE49-F238E27FC236}">
                <a16:creationId xmlns:a16="http://schemas.microsoft.com/office/drawing/2014/main" id="{F09F1D85-43D0-440A-9C57-1CEE38F2A7B0}"/>
              </a:ext>
            </a:extLst>
          </p:cNvPr>
          <p:cNvSpPr txBox="1"/>
          <p:nvPr/>
        </p:nvSpPr>
        <p:spPr>
          <a:xfrm>
            <a:off x="6671648" y="3858194"/>
            <a:ext cx="632761" cy="415498"/>
          </a:xfrm>
          <a:prstGeom prst="rect">
            <a:avLst/>
          </a:prstGeom>
          <a:noFill/>
        </p:spPr>
        <p:txBody>
          <a:bodyPr wrap="square" lIns="0" tIns="0">
            <a:spAutoFit/>
          </a:bodyPr>
          <a:lstStyle/>
          <a:p>
            <a:pPr>
              <a:defRPr sz="600">
                <a:solidFill>
                  <a:srgbClr val="C1966B"/>
                </a:solidFill>
                <a:latin typeface="Arial"/>
              </a:defRPr>
            </a:pPr>
            <a:r>
              <a:rPr dirty="0"/>
              <a:t>Chicago Mayor-elect Lori Lightfoot  (0.98%)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US Fiscal Policy Attention – April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fiscal deficits, the US federal budget and national debt matters. </a:t>
            </a:r>
          </a:p>
        </p:txBody>
      </p:sp>
      <p:pic>
        <p:nvPicPr>
          <p:cNvPr id="5" name="Picture 4" descr="image.png">
            <a:extLst>
              <a:ext uri="{FF2B5EF4-FFF2-40B4-BE49-F238E27FC236}">
                <a16:creationId xmlns:a16="http://schemas.microsoft.com/office/drawing/2014/main" id="{D46AE9ED-C6F7-46B5-A483-DE440259C73B}"/>
              </a:ext>
            </a:extLst>
          </p:cNvPr>
          <p:cNvPicPr>
            <a:picLocks noChangeAspect="1"/>
          </p:cNvPicPr>
          <p:nvPr/>
        </p:nvPicPr>
        <p:blipFill>
          <a:blip r:embed="rId2"/>
          <a:stretch>
            <a:fillRect/>
          </a:stretch>
        </p:blipFill>
        <p:spPr>
          <a:xfrm>
            <a:off x="612558" y="1380068"/>
            <a:ext cx="7454080" cy="4760673"/>
          </a:xfrm>
          <a:prstGeom prst="rect">
            <a:avLst/>
          </a:prstGeom>
        </p:spPr>
      </p:pic>
    </p:spTree>
    <p:extLst>
      <p:ext uri="{BB962C8B-B14F-4D97-AF65-F5344CB8AC3E}">
        <p14:creationId xmlns:p14="http://schemas.microsoft.com/office/powerpoint/2010/main" val="224383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Cohesion Monitor – April 2019</a:t>
            </a:r>
          </a:p>
        </p:txBody>
      </p:sp>
      <p:pic>
        <p:nvPicPr>
          <p:cNvPr id="2" name="Picture 1">
            <a:extLst>
              <a:ext uri="{FF2B5EF4-FFF2-40B4-BE49-F238E27FC236}">
                <a16:creationId xmlns:a16="http://schemas.microsoft.com/office/drawing/2014/main" id="{55EB6B88-BA24-4866-8CB3-8DDD33BC81A7}"/>
              </a:ext>
            </a:extLst>
          </p:cNvPr>
          <p:cNvPicPr>
            <a:picLocks noChangeAspect="1"/>
          </p:cNvPicPr>
          <p:nvPr/>
        </p:nvPicPr>
        <p:blipFill>
          <a:blip r:embed="rId2"/>
          <a:stretch>
            <a:fillRect/>
          </a:stretch>
        </p:blipFill>
        <p:spPr>
          <a:xfrm>
            <a:off x="153010" y="815315"/>
            <a:ext cx="8540140" cy="52273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05F3A6-CBF7-4F5D-AF21-56AC713F0F50}"/>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Fiat News Monitor – April 2019</a:t>
            </a:r>
          </a:p>
        </p:txBody>
      </p:sp>
      <p:pic>
        <p:nvPicPr>
          <p:cNvPr id="2" name="Picture 1">
            <a:extLst>
              <a:ext uri="{FF2B5EF4-FFF2-40B4-BE49-F238E27FC236}">
                <a16:creationId xmlns:a16="http://schemas.microsoft.com/office/drawing/2014/main" id="{15B2066E-1B7E-4A59-B0FE-E0CEB016934F}"/>
              </a:ext>
            </a:extLst>
          </p:cNvPr>
          <p:cNvPicPr>
            <a:picLocks noChangeAspect="1"/>
          </p:cNvPicPr>
          <p:nvPr/>
        </p:nvPicPr>
        <p:blipFill>
          <a:blip r:embed="rId2"/>
          <a:stretch>
            <a:fillRect/>
          </a:stretch>
        </p:blipFill>
        <p:spPr>
          <a:xfrm>
            <a:off x="328642" y="992388"/>
            <a:ext cx="8486716" cy="4873224"/>
          </a:xfrm>
          <a:prstGeom prst="rect">
            <a:avLst/>
          </a:prstGeom>
        </p:spPr>
      </p:pic>
    </p:spTree>
    <p:extLst>
      <p:ext uri="{BB962C8B-B14F-4D97-AF65-F5344CB8AC3E}">
        <p14:creationId xmlns:p14="http://schemas.microsoft.com/office/powerpoint/2010/main" val="187769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735BC6-E181-4D05-9E7E-A45F6359F691}"/>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Sentiment Monitor – April 2019</a:t>
            </a:r>
          </a:p>
        </p:txBody>
      </p:sp>
      <p:pic>
        <p:nvPicPr>
          <p:cNvPr id="2" name="Picture 1">
            <a:extLst>
              <a:ext uri="{FF2B5EF4-FFF2-40B4-BE49-F238E27FC236}">
                <a16:creationId xmlns:a16="http://schemas.microsoft.com/office/drawing/2014/main" id="{41755123-11D3-45A7-85BD-99E4AD159A70}"/>
              </a:ext>
            </a:extLst>
          </p:cNvPr>
          <p:cNvPicPr>
            <a:picLocks noChangeAspect="1"/>
          </p:cNvPicPr>
          <p:nvPr/>
        </p:nvPicPr>
        <p:blipFill>
          <a:blip r:embed="rId2"/>
          <a:stretch>
            <a:fillRect/>
          </a:stretch>
        </p:blipFill>
        <p:spPr>
          <a:xfrm>
            <a:off x="196850" y="886771"/>
            <a:ext cx="8496300" cy="5084457"/>
          </a:xfrm>
          <a:prstGeom prst="rect">
            <a:avLst/>
          </a:prstGeom>
        </p:spPr>
      </p:pic>
    </p:spTree>
    <p:extLst>
      <p:ext uri="{BB962C8B-B14F-4D97-AF65-F5344CB8AC3E}">
        <p14:creationId xmlns:p14="http://schemas.microsoft.com/office/powerpoint/2010/main" val="12522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30095"/>
            <a:ext cx="8488964" cy="4801314"/>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Inflation language remains at a low-to-moderate level, but outside of central bank policy discussions and discussions of health care and education (esp. student loans), attention – its influence on broader narratives – is limited.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Consistent with prior updates - and despite our belief in the long-term shift in Zeitgeist toward inflation - we do not think there is a coherent short-term inflation narrative at this time.</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Inflation discussions persist with somewhat higher intensity than usual in the usual pockets in emerging markets. Latin America and Middle East have become more central to EM inflationary narratives.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We found it noteworthy in April that the language used in media to describe US inflation and central banking is </a:t>
            </a:r>
            <a:r>
              <a:rPr lang="en-US" sz="1700" i="1" dirty="0">
                <a:solidFill>
                  <a:srgbClr val="000000"/>
                </a:solidFill>
                <a:latin typeface="Futura Medium"/>
              </a:rPr>
              <a:t>most similar</a:t>
            </a:r>
            <a:r>
              <a:rPr lang="en-US" sz="1700" dirty="0">
                <a:solidFill>
                  <a:srgbClr val="000000"/>
                </a:solidFill>
                <a:latin typeface="Futura Medium"/>
              </a:rPr>
              <a:t> to language used to describe BOJ (relative to BOE/ECB/EM banks).</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endParaRPr lang="en-US" sz="1700" dirty="0">
              <a:solidFill>
                <a:srgbClr val="000000"/>
              </a:solidFill>
              <a:latin typeface="Futura Medium"/>
            </a:endParaRPr>
          </a:p>
        </p:txBody>
      </p:sp>
    </p:spTree>
    <p:extLst>
      <p:ext uri="{BB962C8B-B14F-4D97-AF65-F5344CB8AC3E}">
        <p14:creationId xmlns:p14="http://schemas.microsoft.com/office/powerpoint/2010/main" val="98528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Credit Cycle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4670509"/>
          </a:xfrm>
          <a:prstGeom prst="rect">
            <a:avLst/>
          </a:prstGeom>
        </p:spPr>
        <p:txBody>
          <a:bodyPr wrap="square">
            <a:spAutoFit/>
          </a:bodyPr>
          <a:lstStyle/>
          <a:p>
            <a:pPr>
              <a:buFont typeface="Arial" panose="020B0604020202020204" pitchFamily="34" charset="0"/>
              <a:buChar char="•"/>
            </a:pPr>
            <a:r>
              <a:rPr lang="en-US" sz="1750" b="0" i="0" dirty="0">
                <a:solidFill>
                  <a:srgbClr val="000000"/>
                </a:solidFill>
                <a:effectLst/>
                <a:latin typeface="Futura Medium"/>
              </a:rPr>
              <a:t> We are now comfortable characterizing the credit market narrative structure as </a:t>
            </a:r>
            <a:r>
              <a:rPr lang="en-US" sz="1750" b="0" i="1" dirty="0">
                <a:solidFill>
                  <a:srgbClr val="000000"/>
                </a:solidFill>
                <a:effectLst/>
                <a:latin typeface="Futura Medium"/>
              </a:rPr>
              <a:t>complacent</a:t>
            </a:r>
            <a:r>
              <a:rPr lang="en-US" sz="1750" i="1" dirty="0">
                <a:solidFill>
                  <a:srgbClr val="000000"/>
                </a:solidFill>
                <a:latin typeface="Futura Medium"/>
              </a:rPr>
              <a:t>.</a:t>
            </a:r>
          </a:p>
          <a:p>
            <a:pPr>
              <a:buFont typeface="Arial" panose="020B0604020202020204" pitchFamily="34" charset="0"/>
              <a:buChar char="•"/>
            </a:pPr>
            <a:endParaRPr lang="en-US" sz="1750" i="1" dirty="0">
              <a:solidFill>
                <a:srgbClr val="000000"/>
              </a:solidFill>
              <a:latin typeface="Futura Medium"/>
            </a:endParaRPr>
          </a:p>
          <a:p>
            <a:pPr>
              <a:buFont typeface="Arial" panose="020B0604020202020204" pitchFamily="34" charset="0"/>
              <a:buChar char="•"/>
            </a:pPr>
            <a:r>
              <a:rPr lang="en-US" sz="1750" i="1" dirty="0">
                <a:solidFill>
                  <a:srgbClr val="000000"/>
                </a:solidFill>
                <a:latin typeface="Futura Medium"/>
              </a:rPr>
              <a:t> </a:t>
            </a:r>
            <a:r>
              <a:rPr lang="en-US" sz="1750" dirty="0">
                <a:solidFill>
                  <a:srgbClr val="000000"/>
                </a:solidFill>
                <a:latin typeface="Futura Medium"/>
              </a:rPr>
              <a:t>There is very little overall structure to any one narrative about risks to credit markets, defaults or liquidity, and general coverage continues to be quite positive in sentiment about lending. </a:t>
            </a:r>
          </a:p>
          <a:p>
            <a:pPr>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 In addition, each of the notable credit events large enough to merit a cluster of articles is visibly separate from the core of financial journalism. </a:t>
            </a:r>
          </a:p>
          <a:p>
            <a:pPr lvl="1">
              <a:buFont typeface="Arial" panose="020B0604020202020204" pitchFamily="34" charset="0"/>
              <a:buChar char="•"/>
            </a:pPr>
            <a:r>
              <a:rPr lang="en-US" sz="1750" dirty="0">
                <a:solidFill>
                  <a:srgbClr val="000000"/>
                </a:solidFill>
                <a:latin typeface="Futura Medium"/>
              </a:rPr>
              <a:t> In other words, the only people talking about Canadian Banks, China Debt Traps in the Philippines, or HNA’s CWT International are people talking about those specific issues. </a:t>
            </a:r>
          </a:p>
          <a:p>
            <a:pPr lvl="1">
              <a:buFont typeface="Arial" panose="020B0604020202020204" pitchFamily="34" charset="0"/>
              <a:buChar char="•"/>
            </a:pPr>
            <a:r>
              <a:rPr lang="en-US" sz="1750" dirty="0">
                <a:solidFill>
                  <a:srgbClr val="000000"/>
                </a:solidFill>
                <a:latin typeface="Futura Medium"/>
              </a:rPr>
              <a:t> They are not being pulled into broader discussions of fixed income and credit markets. </a:t>
            </a:r>
          </a:p>
          <a:p>
            <a:pPr lvl="1">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 As noted elsewhere, the student debt market continues to be central to most coverage of credit markets.</a:t>
            </a:r>
          </a:p>
        </p:txBody>
      </p:sp>
    </p:spTree>
    <p:extLst>
      <p:ext uri="{BB962C8B-B14F-4D97-AF65-F5344CB8AC3E}">
        <p14:creationId xmlns:p14="http://schemas.microsoft.com/office/powerpoint/2010/main" val="191318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200" dirty="0"/>
              <a:t>Credit Cycle Network Map – April 2019</a:t>
            </a:r>
          </a:p>
        </p:txBody>
      </p:sp>
      <p:pic>
        <p:nvPicPr>
          <p:cNvPr id="61" name="Picture 60" descr="image.png">
            <a:extLst>
              <a:ext uri="{FF2B5EF4-FFF2-40B4-BE49-F238E27FC236}">
                <a16:creationId xmlns:a16="http://schemas.microsoft.com/office/drawing/2014/main" id="{9273B5F5-4E3A-474D-8373-4ED7FBECBAA2}"/>
              </a:ext>
            </a:extLst>
          </p:cNvPr>
          <p:cNvPicPr>
            <a:picLocks noChangeAspect="1"/>
          </p:cNvPicPr>
          <p:nvPr/>
        </p:nvPicPr>
        <p:blipFill rotWithShape="1">
          <a:blip r:embed="rId2"/>
          <a:srcRect t="16381"/>
          <a:stretch/>
        </p:blipFill>
        <p:spPr>
          <a:xfrm>
            <a:off x="450366" y="1488273"/>
            <a:ext cx="7423634" cy="3964569"/>
          </a:xfrm>
          <a:prstGeom prst="rect">
            <a:avLst/>
          </a:prstGeom>
        </p:spPr>
      </p:pic>
      <p:sp>
        <p:nvSpPr>
          <p:cNvPr id="62" name="TextBox 6">
            <a:extLst>
              <a:ext uri="{FF2B5EF4-FFF2-40B4-BE49-F238E27FC236}">
                <a16:creationId xmlns:a16="http://schemas.microsoft.com/office/drawing/2014/main" id="{530E9DB6-01E9-47FA-A8CB-FCFB43076A2D}"/>
              </a:ext>
            </a:extLst>
          </p:cNvPr>
          <p:cNvSpPr txBox="1"/>
          <p:nvPr/>
        </p:nvSpPr>
        <p:spPr>
          <a:xfrm>
            <a:off x="1616153" y="4959280"/>
            <a:ext cx="1277947" cy="323165"/>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1ED7D1"/>
                </a:solidFill>
                <a:latin typeface="Arial"/>
              </a:defRPr>
            </a:pPr>
            <a:r>
              <a:rPr lang="en-US" dirty="0">
                <a:latin typeface="Futura Medium"/>
              </a:rPr>
              <a:t>Rates and Credit Strategists: </a:t>
            </a:r>
            <a:r>
              <a:rPr dirty="0">
                <a:latin typeface="Futura Medium"/>
              </a:rPr>
              <a:t>Credit Cycle</a:t>
            </a:r>
            <a:r>
              <a:rPr lang="en-US" dirty="0">
                <a:latin typeface="Futura Medium"/>
              </a:rPr>
              <a:t>, Inversion, and Recession Concerns </a:t>
            </a:r>
            <a:r>
              <a:rPr dirty="0">
                <a:latin typeface="Futura Medium"/>
              </a:rPr>
              <a:t>(11%)</a:t>
            </a:r>
          </a:p>
        </p:txBody>
      </p:sp>
      <p:sp>
        <p:nvSpPr>
          <p:cNvPr id="63" name="TextBox 7">
            <a:extLst>
              <a:ext uri="{FF2B5EF4-FFF2-40B4-BE49-F238E27FC236}">
                <a16:creationId xmlns:a16="http://schemas.microsoft.com/office/drawing/2014/main" id="{17AF5F53-1637-496E-86FD-05605EAC4FB1}"/>
              </a:ext>
            </a:extLst>
          </p:cNvPr>
          <p:cNvSpPr txBox="1"/>
          <p:nvPr/>
        </p:nvSpPr>
        <p:spPr>
          <a:xfrm>
            <a:off x="4587576" y="2725529"/>
            <a:ext cx="1074994" cy="323165"/>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F04E53"/>
                </a:solidFill>
                <a:latin typeface="Arial"/>
              </a:defRPr>
            </a:pPr>
            <a:r>
              <a:rPr lang="en-US" dirty="0">
                <a:latin typeface="Futura Medium"/>
              </a:rPr>
              <a:t>General Banking Stories: Access to Credit, Defaults, Fintech </a:t>
            </a:r>
            <a:r>
              <a:rPr dirty="0">
                <a:latin typeface="Futura Medium"/>
              </a:rPr>
              <a:t>(10%)</a:t>
            </a:r>
          </a:p>
        </p:txBody>
      </p:sp>
      <p:sp>
        <p:nvSpPr>
          <p:cNvPr id="64" name="TextBox 8">
            <a:extLst>
              <a:ext uri="{FF2B5EF4-FFF2-40B4-BE49-F238E27FC236}">
                <a16:creationId xmlns:a16="http://schemas.microsoft.com/office/drawing/2014/main" id="{C513ED1B-4529-45CD-8958-4C09BB2E9E37}"/>
              </a:ext>
            </a:extLst>
          </p:cNvPr>
          <p:cNvSpPr txBox="1"/>
          <p:nvPr/>
        </p:nvSpPr>
        <p:spPr>
          <a:xfrm>
            <a:off x="5961158" y="2137389"/>
            <a:ext cx="957195" cy="323165"/>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87C445"/>
                </a:solidFill>
                <a:latin typeface="Arial"/>
              </a:defRPr>
            </a:pPr>
            <a:r>
              <a:rPr lang="en-US" dirty="0">
                <a:latin typeface="Futura Medium"/>
              </a:rPr>
              <a:t>Lenders/Specialty Finance Q1 Earnings </a:t>
            </a:r>
            <a:r>
              <a:rPr dirty="0">
                <a:latin typeface="Futura Medium"/>
              </a:rPr>
              <a:t>(7.3%)</a:t>
            </a:r>
          </a:p>
        </p:txBody>
      </p:sp>
      <p:sp>
        <p:nvSpPr>
          <p:cNvPr id="65" name="TextBox 9">
            <a:extLst>
              <a:ext uri="{FF2B5EF4-FFF2-40B4-BE49-F238E27FC236}">
                <a16:creationId xmlns:a16="http://schemas.microsoft.com/office/drawing/2014/main" id="{6099C306-D123-4E8C-8DBF-58BE07C33732}"/>
              </a:ext>
            </a:extLst>
          </p:cNvPr>
          <p:cNvSpPr txBox="1"/>
          <p:nvPr/>
        </p:nvSpPr>
        <p:spPr>
          <a:xfrm>
            <a:off x="4584909" y="4838812"/>
            <a:ext cx="976992" cy="230832"/>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A8499A"/>
                </a:solidFill>
                <a:latin typeface="Arial"/>
              </a:defRPr>
            </a:pPr>
            <a:r>
              <a:rPr lang="en-US" dirty="0">
                <a:latin typeface="Futura Medium"/>
              </a:rPr>
              <a:t>Consumer Credit and Personal Finance </a:t>
            </a:r>
            <a:r>
              <a:rPr dirty="0">
                <a:latin typeface="Futura Medium"/>
              </a:rPr>
              <a:t>(7.1%)</a:t>
            </a:r>
          </a:p>
        </p:txBody>
      </p:sp>
      <p:sp>
        <p:nvSpPr>
          <p:cNvPr id="66" name="TextBox 10">
            <a:extLst>
              <a:ext uri="{FF2B5EF4-FFF2-40B4-BE49-F238E27FC236}">
                <a16:creationId xmlns:a16="http://schemas.microsoft.com/office/drawing/2014/main" id="{724958EE-E94B-4B15-911C-F627831B961B}"/>
              </a:ext>
            </a:extLst>
          </p:cNvPr>
          <p:cNvSpPr txBox="1"/>
          <p:nvPr/>
        </p:nvSpPr>
        <p:spPr>
          <a:xfrm>
            <a:off x="2125621" y="3359371"/>
            <a:ext cx="1102225" cy="230832"/>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FFCE03"/>
                </a:solidFill>
                <a:latin typeface="Arial"/>
              </a:defRPr>
            </a:pPr>
            <a:r>
              <a:rPr lang="en-US" dirty="0">
                <a:latin typeface="Futura Medium"/>
              </a:rPr>
              <a:t>IMF, Trade War, Global Growth Slowdown</a:t>
            </a:r>
            <a:r>
              <a:rPr dirty="0">
                <a:latin typeface="Futura Medium"/>
              </a:rPr>
              <a:t> (6.6%)</a:t>
            </a:r>
          </a:p>
        </p:txBody>
      </p:sp>
      <p:sp>
        <p:nvSpPr>
          <p:cNvPr id="67" name="TextBox 11">
            <a:extLst>
              <a:ext uri="{FF2B5EF4-FFF2-40B4-BE49-F238E27FC236}">
                <a16:creationId xmlns:a16="http://schemas.microsoft.com/office/drawing/2014/main" id="{35C6C6AE-FB2A-485E-AADD-D0840976676A}"/>
              </a:ext>
            </a:extLst>
          </p:cNvPr>
          <p:cNvSpPr txBox="1"/>
          <p:nvPr/>
        </p:nvSpPr>
        <p:spPr>
          <a:xfrm>
            <a:off x="5143386" y="3243955"/>
            <a:ext cx="1337867" cy="230832"/>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3C8790"/>
                </a:solidFill>
                <a:latin typeface="Arial"/>
              </a:defRPr>
            </a:pPr>
            <a:r>
              <a:rPr lang="en-US" dirty="0">
                <a:latin typeface="Futura Medium"/>
              </a:rPr>
              <a:t>Bankruptcy Proceedings, Debtors and Servicers </a:t>
            </a:r>
            <a:r>
              <a:rPr dirty="0">
                <a:latin typeface="Futura Medium"/>
              </a:rPr>
              <a:t>(6.4%)</a:t>
            </a:r>
          </a:p>
        </p:txBody>
      </p:sp>
      <p:sp>
        <p:nvSpPr>
          <p:cNvPr id="68" name="TextBox 12">
            <a:extLst>
              <a:ext uri="{FF2B5EF4-FFF2-40B4-BE49-F238E27FC236}">
                <a16:creationId xmlns:a16="http://schemas.microsoft.com/office/drawing/2014/main" id="{9ADA73CD-43CF-4099-9561-B08387C86FBE}"/>
              </a:ext>
            </a:extLst>
          </p:cNvPr>
          <p:cNvSpPr txBox="1"/>
          <p:nvPr/>
        </p:nvSpPr>
        <p:spPr>
          <a:xfrm>
            <a:off x="1366703" y="4327305"/>
            <a:ext cx="1177270" cy="230832"/>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F4A467"/>
                </a:solidFill>
                <a:latin typeface="Arial"/>
              </a:defRPr>
            </a:pPr>
            <a:r>
              <a:rPr lang="en-US" dirty="0">
                <a:latin typeface="Futura Medium"/>
              </a:rPr>
              <a:t>New Issuance, Leveraged Loans, ‘Spread Dread’</a:t>
            </a:r>
            <a:r>
              <a:rPr dirty="0">
                <a:latin typeface="Futura Medium"/>
              </a:rPr>
              <a:t>(5.8%)</a:t>
            </a:r>
          </a:p>
        </p:txBody>
      </p:sp>
      <p:sp>
        <p:nvSpPr>
          <p:cNvPr id="69" name="TextBox 13">
            <a:extLst>
              <a:ext uri="{FF2B5EF4-FFF2-40B4-BE49-F238E27FC236}">
                <a16:creationId xmlns:a16="http://schemas.microsoft.com/office/drawing/2014/main" id="{6F2CAFC1-41A1-4B2B-B63B-E18EADEA73CF}"/>
              </a:ext>
            </a:extLst>
          </p:cNvPr>
          <p:cNvSpPr txBox="1"/>
          <p:nvPr/>
        </p:nvSpPr>
        <p:spPr>
          <a:xfrm>
            <a:off x="3250258" y="5485649"/>
            <a:ext cx="1210513" cy="323165"/>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E61E27"/>
                </a:solidFill>
                <a:latin typeface="Arial"/>
              </a:defRPr>
            </a:pPr>
            <a:r>
              <a:rPr lang="en-US" dirty="0">
                <a:latin typeface="Futura Medium"/>
              </a:rPr>
              <a:t>REITs, Private REITs and Journos Pushing High </a:t>
            </a:r>
            <a:r>
              <a:rPr lang="en-US" dirty="0" err="1">
                <a:latin typeface="Futura Medium"/>
              </a:rPr>
              <a:t>Div</a:t>
            </a:r>
            <a:r>
              <a:rPr lang="en-US" dirty="0">
                <a:latin typeface="Futura Medium"/>
              </a:rPr>
              <a:t> Product</a:t>
            </a:r>
            <a:r>
              <a:rPr dirty="0">
                <a:latin typeface="Futura Medium"/>
              </a:rPr>
              <a:t>(5.6%)</a:t>
            </a:r>
          </a:p>
        </p:txBody>
      </p:sp>
      <p:sp>
        <p:nvSpPr>
          <p:cNvPr id="73" name="TextBox 14">
            <a:extLst>
              <a:ext uri="{FF2B5EF4-FFF2-40B4-BE49-F238E27FC236}">
                <a16:creationId xmlns:a16="http://schemas.microsoft.com/office/drawing/2014/main" id="{CE897ACD-D079-4BE4-9F70-BF6F6DE0EABA}"/>
              </a:ext>
            </a:extLst>
          </p:cNvPr>
          <p:cNvSpPr txBox="1"/>
          <p:nvPr/>
        </p:nvSpPr>
        <p:spPr>
          <a:xfrm>
            <a:off x="5812319" y="3600798"/>
            <a:ext cx="1698542" cy="138499"/>
          </a:xfrm>
          <a:prstGeom prst="rect">
            <a:avLst/>
          </a:prstGeom>
          <a:noFill/>
        </p:spPr>
        <p:txBody>
          <a:bodyPr wrap="non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BF8092"/>
                </a:solidFill>
                <a:latin typeface="Arial"/>
              </a:defRPr>
            </a:pPr>
            <a:r>
              <a:rPr dirty="0">
                <a:latin typeface="Futura Medium"/>
              </a:rPr>
              <a:t>Elizabeth Warren's Student Debt Plan (5.6%)</a:t>
            </a:r>
          </a:p>
        </p:txBody>
      </p:sp>
      <p:sp>
        <p:nvSpPr>
          <p:cNvPr id="90" name="TextBox 15">
            <a:extLst>
              <a:ext uri="{FF2B5EF4-FFF2-40B4-BE49-F238E27FC236}">
                <a16:creationId xmlns:a16="http://schemas.microsoft.com/office/drawing/2014/main" id="{EE0EB1D2-53A9-4B18-A176-91A8CA260C63}"/>
              </a:ext>
            </a:extLst>
          </p:cNvPr>
          <p:cNvSpPr txBox="1"/>
          <p:nvPr/>
        </p:nvSpPr>
        <p:spPr>
          <a:xfrm>
            <a:off x="6369482" y="4132243"/>
            <a:ext cx="1029608" cy="323165"/>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039849"/>
                </a:solidFill>
                <a:latin typeface="Arial"/>
              </a:defRPr>
            </a:pPr>
            <a:r>
              <a:rPr lang="en-US" dirty="0">
                <a:latin typeface="Futura Medium"/>
              </a:rPr>
              <a:t>Q1Earnings for Capital Markets-Sensitive Companies </a:t>
            </a:r>
            <a:r>
              <a:rPr dirty="0">
                <a:latin typeface="Futura Medium"/>
              </a:rPr>
              <a:t>(3.5%)</a:t>
            </a:r>
          </a:p>
        </p:txBody>
      </p:sp>
      <p:sp>
        <p:nvSpPr>
          <p:cNvPr id="91" name="TextBox 16">
            <a:extLst>
              <a:ext uri="{FF2B5EF4-FFF2-40B4-BE49-F238E27FC236}">
                <a16:creationId xmlns:a16="http://schemas.microsoft.com/office/drawing/2014/main" id="{BE85B399-04F0-46E5-A177-B96841371D75}"/>
              </a:ext>
            </a:extLst>
          </p:cNvPr>
          <p:cNvSpPr txBox="1"/>
          <p:nvPr/>
        </p:nvSpPr>
        <p:spPr>
          <a:xfrm>
            <a:off x="995363" y="3066218"/>
            <a:ext cx="1083945" cy="323165"/>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A6DEF3"/>
                </a:solidFill>
                <a:latin typeface="Arial"/>
              </a:defRPr>
            </a:pPr>
            <a:r>
              <a:rPr lang="en-US" dirty="0">
                <a:latin typeface="Futura Medium"/>
              </a:rPr>
              <a:t>CWT International Default, Tenant Issues for REITs </a:t>
            </a:r>
            <a:r>
              <a:rPr dirty="0">
                <a:latin typeface="Futura Medium"/>
              </a:rPr>
              <a:t>(3.4%)</a:t>
            </a:r>
          </a:p>
        </p:txBody>
      </p:sp>
      <p:sp>
        <p:nvSpPr>
          <p:cNvPr id="92" name="TextBox 17">
            <a:extLst>
              <a:ext uri="{FF2B5EF4-FFF2-40B4-BE49-F238E27FC236}">
                <a16:creationId xmlns:a16="http://schemas.microsoft.com/office/drawing/2014/main" id="{9C58AC1B-2109-451F-9D5E-E786321B4175}"/>
              </a:ext>
            </a:extLst>
          </p:cNvPr>
          <p:cNvSpPr txBox="1"/>
          <p:nvPr/>
        </p:nvSpPr>
        <p:spPr>
          <a:xfrm>
            <a:off x="2796033" y="1887894"/>
            <a:ext cx="908450" cy="323165"/>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9A6051"/>
                </a:solidFill>
                <a:latin typeface="Arial"/>
              </a:defRPr>
            </a:pPr>
            <a:r>
              <a:rPr dirty="0">
                <a:latin typeface="Futura Medium"/>
              </a:rPr>
              <a:t>China Debt Trap Fears</a:t>
            </a:r>
            <a:r>
              <a:rPr lang="en-US" dirty="0">
                <a:latin typeface="Futura Medium"/>
              </a:rPr>
              <a:t> (</a:t>
            </a:r>
            <a:r>
              <a:rPr lang="en-US" dirty="0" err="1">
                <a:latin typeface="Futura Medium"/>
              </a:rPr>
              <a:t>Phllipines</a:t>
            </a:r>
            <a:r>
              <a:rPr lang="en-US" dirty="0">
                <a:latin typeface="Futura Medium"/>
              </a:rPr>
              <a:t>)</a:t>
            </a:r>
            <a:r>
              <a:rPr dirty="0">
                <a:latin typeface="Futura Medium"/>
              </a:rPr>
              <a:t> (3.3%)</a:t>
            </a:r>
          </a:p>
        </p:txBody>
      </p:sp>
      <p:sp>
        <p:nvSpPr>
          <p:cNvPr id="93" name="TextBox 18">
            <a:extLst>
              <a:ext uri="{FF2B5EF4-FFF2-40B4-BE49-F238E27FC236}">
                <a16:creationId xmlns:a16="http://schemas.microsoft.com/office/drawing/2014/main" id="{9586063E-D6F0-4228-B6D8-2E382CB1A6A4}"/>
              </a:ext>
            </a:extLst>
          </p:cNvPr>
          <p:cNvSpPr txBox="1"/>
          <p:nvPr/>
        </p:nvSpPr>
        <p:spPr>
          <a:xfrm>
            <a:off x="6481253" y="5046561"/>
            <a:ext cx="917837" cy="323165"/>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B22264"/>
                </a:solidFill>
                <a:latin typeface="Arial"/>
              </a:defRPr>
            </a:pPr>
            <a:r>
              <a:rPr lang="en-US" dirty="0">
                <a:latin typeface="Futura Medium"/>
              </a:rPr>
              <a:t>Q1 Lender Earnings with Heavy REO Focus </a:t>
            </a:r>
            <a:r>
              <a:rPr dirty="0">
                <a:latin typeface="Futura Medium"/>
              </a:rPr>
              <a:t>(3.0%)</a:t>
            </a:r>
          </a:p>
        </p:txBody>
      </p:sp>
      <p:sp>
        <p:nvSpPr>
          <p:cNvPr id="94" name="TextBox 19">
            <a:extLst>
              <a:ext uri="{FF2B5EF4-FFF2-40B4-BE49-F238E27FC236}">
                <a16:creationId xmlns:a16="http://schemas.microsoft.com/office/drawing/2014/main" id="{4310792E-0C65-4896-8BC7-5C0E41DAD717}"/>
              </a:ext>
            </a:extLst>
          </p:cNvPr>
          <p:cNvSpPr txBox="1"/>
          <p:nvPr/>
        </p:nvSpPr>
        <p:spPr>
          <a:xfrm>
            <a:off x="3361445" y="2517780"/>
            <a:ext cx="645829" cy="323165"/>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EAE962"/>
                </a:solidFill>
                <a:latin typeface="Arial"/>
              </a:defRPr>
            </a:pPr>
            <a:r>
              <a:rPr dirty="0">
                <a:latin typeface="Futura Medium"/>
              </a:rPr>
              <a:t>India Court Reprieve (3.0%)</a:t>
            </a:r>
          </a:p>
        </p:txBody>
      </p:sp>
      <p:sp>
        <p:nvSpPr>
          <p:cNvPr id="95" name="TextBox 20">
            <a:extLst>
              <a:ext uri="{FF2B5EF4-FFF2-40B4-BE49-F238E27FC236}">
                <a16:creationId xmlns:a16="http://schemas.microsoft.com/office/drawing/2014/main" id="{1E714E55-4975-4585-B294-FD0A96ABD151}"/>
              </a:ext>
            </a:extLst>
          </p:cNvPr>
          <p:cNvSpPr txBox="1"/>
          <p:nvPr/>
        </p:nvSpPr>
        <p:spPr>
          <a:xfrm>
            <a:off x="1811618" y="2292210"/>
            <a:ext cx="1102225" cy="230832"/>
          </a:xfrm>
          <a:prstGeom prst="rect">
            <a:avLst/>
          </a:prstGeom>
          <a:noFill/>
        </p:spPr>
        <p:txBody>
          <a:bodyPr wrap="square" lIns="0" t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600">
                <a:solidFill>
                  <a:srgbClr val="C1966B"/>
                </a:solidFill>
                <a:latin typeface="Arial"/>
              </a:defRPr>
            </a:pPr>
            <a:r>
              <a:rPr dirty="0">
                <a:latin typeface="Futura Medium"/>
              </a:rPr>
              <a:t>The Big Bank Short </a:t>
            </a:r>
            <a:r>
              <a:rPr lang="en-US" dirty="0">
                <a:latin typeface="Futura Medium"/>
              </a:rPr>
              <a:t>(Canadian Banks) </a:t>
            </a:r>
            <a:r>
              <a:rPr dirty="0">
                <a:latin typeface="Futura Medium"/>
              </a:rPr>
              <a:t>(2.7%)</a:t>
            </a:r>
          </a:p>
        </p:txBody>
      </p:sp>
    </p:spTree>
    <p:extLst>
      <p:ext uri="{BB962C8B-B14F-4D97-AF65-F5344CB8AC3E}">
        <p14:creationId xmlns:p14="http://schemas.microsoft.com/office/powerpoint/2010/main" val="3475614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Credit Cycle Attention – April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the credit cycle, changes in spreads, liquidity, debt issuance and defaults / delinquencies. </a:t>
            </a:r>
          </a:p>
        </p:txBody>
      </p:sp>
      <p:pic>
        <p:nvPicPr>
          <p:cNvPr id="5" name="Picture 4" descr="image.png">
            <a:extLst>
              <a:ext uri="{FF2B5EF4-FFF2-40B4-BE49-F238E27FC236}">
                <a16:creationId xmlns:a16="http://schemas.microsoft.com/office/drawing/2014/main" id="{BEABA9F9-3111-4AF1-BC4C-18DC86D51D94}"/>
              </a:ext>
            </a:extLst>
          </p:cNvPr>
          <p:cNvPicPr>
            <a:picLocks noChangeAspect="1"/>
          </p:cNvPicPr>
          <p:nvPr/>
        </p:nvPicPr>
        <p:blipFill>
          <a:blip r:embed="rId2"/>
          <a:stretch>
            <a:fillRect/>
          </a:stretch>
        </p:blipFill>
        <p:spPr>
          <a:xfrm>
            <a:off x="516622" y="1329734"/>
            <a:ext cx="7755156" cy="4952960"/>
          </a:xfrm>
          <a:prstGeom prst="rect">
            <a:avLst/>
          </a:prstGeom>
        </p:spPr>
      </p:pic>
    </p:spTree>
    <p:extLst>
      <p:ext uri="{BB962C8B-B14F-4D97-AF65-F5344CB8AC3E}">
        <p14:creationId xmlns:p14="http://schemas.microsoft.com/office/powerpoint/2010/main" val="310569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Cohesion Monitor – April 2019</a:t>
            </a:r>
          </a:p>
        </p:txBody>
      </p:sp>
      <p:pic>
        <p:nvPicPr>
          <p:cNvPr id="2" name="Picture 1">
            <a:extLst>
              <a:ext uri="{FF2B5EF4-FFF2-40B4-BE49-F238E27FC236}">
                <a16:creationId xmlns:a16="http://schemas.microsoft.com/office/drawing/2014/main" id="{BC7E8793-D170-4EF5-8945-7E52D5AE9405}"/>
              </a:ext>
            </a:extLst>
          </p:cNvPr>
          <p:cNvPicPr>
            <a:picLocks noChangeAspect="1"/>
          </p:cNvPicPr>
          <p:nvPr/>
        </p:nvPicPr>
        <p:blipFill>
          <a:blip r:embed="rId2"/>
          <a:stretch>
            <a:fillRect/>
          </a:stretch>
        </p:blipFill>
        <p:spPr>
          <a:xfrm>
            <a:off x="450850" y="949766"/>
            <a:ext cx="8263916" cy="4860484"/>
          </a:xfrm>
          <a:prstGeom prst="rect">
            <a:avLst/>
          </a:prstGeom>
        </p:spPr>
      </p:pic>
    </p:spTree>
    <p:extLst>
      <p:ext uri="{BB962C8B-B14F-4D97-AF65-F5344CB8AC3E}">
        <p14:creationId xmlns:p14="http://schemas.microsoft.com/office/powerpoint/2010/main" val="2740581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Fiat News Monitor – April 2019</a:t>
            </a:r>
          </a:p>
        </p:txBody>
      </p:sp>
      <p:pic>
        <p:nvPicPr>
          <p:cNvPr id="2" name="Picture 1">
            <a:extLst>
              <a:ext uri="{FF2B5EF4-FFF2-40B4-BE49-F238E27FC236}">
                <a16:creationId xmlns:a16="http://schemas.microsoft.com/office/drawing/2014/main" id="{72E43D00-8DB7-4BAB-AA4C-3A9A1272A778}"/>
              </a:ext>
            </a:extLst>
          </p:cNvPr>
          <p:cNvPicPr>
            <a:picLocks noChangeAspect="1"/>
          </p:cNvPicPr>
          <p:nvPr/>
        </p:nvPicPr>
        <p:blipFill>
          <a:blip r:embed="rId2"/>
          <a:stretch>
            <a:fillRect/>
          </a:stretch>
        </p:blipFill>
        <p:spPr>
          <a:xfrm>
            <a:off x="257175" y="949767"/>
            <a:ext cx="8515350" cy="5050922"/>
          </a:xfrm>
          <a:prstGeom prst="rect">
            <a:avLst/>
          </a:prstGeom>
        </p:spPr>
      </p:pic>
    </p:spTree>
    <p:extLst>
      <p:ext uri="{BB962C8B-B14F-4D97-AF65-F5344CB8AC3E}">
        <p14:creationId xmlns:p14="http://schemas.microsoft.com/office/powerpoint/2010/main" val="373647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Sentiment Monitor – April 2019</a:t>
            </a:r>
          </a:p>
        </p:txBody>
      </p:sp>
      <p:pic>
        <p:nvPicPr>
          <p:cNvPr id="2" name="Picture 1">
            <a:extLst>
              <a:ext uri="{FF2B5EF4-FFF2-40B4-BE49-F238E27FC236}">
                <a16:creationId xmlns:a16="http://schemas.microsoft.com/office/drawing/2014/main" id="{97C3F6C7-C402-4D15-B5D8-55260898BD76}"/>
              </a:ext>
            </a:extLst>
          </p:cNvPr>
          <p:cNvPicPr>
            <a:picLocks noChangeAspect="1"/>
          </p:cNvPicPr>
          <p:nvPr/>
        </p:nvPicPr>
        <p:blipFill>
          <a:blip r:embed="rId2"/>
          <a:stretch>
            <a:fillRect/>
          </a:stretch>
        </p:blipFill>
        <p:spPr>
          <a:xfrm>
            <a:off x="304800" y="949766"/>
            <a:ext cx="8296275" cy="5023819"/>
          </a:xfrm>
          <a:prstGeom prst="rect">
            <a:avLst/>
          </a:prstGeom>
        </p:spPr>
      </p:pic>
    </p:spTree>
    <p:extLst>
      <p:ext uri="{BB962C8B-B14F-4D97-AF65-F5344CB8AC3E}">
        <p14:creationId xmlns:p14="http://schemas.microsoft.com/office/powerpoint/2010/main" val="328004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Text Analytics Background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to Read a Network</a:t>
            </a:r>
          </a:p>
        </p:txBody>
      </p:sp>
      <p:sp>
        <p:nvSpPr>
          <p:cNvPr id="3" name="Content Placeholder 2"/>
          <p:cNvSpPr>
            <a:spLocks noGrp="1"/>
          </p:cNvSpPr>
          <p:nvPr>
            <p:ph idx="1"/>
          </p:nvPr>
        </p:nvSpPr>
        <p:spPr/>
        <p:txBody>
          <a:bodyPr/>
          <a:lstStyle/>
          <a:p>
            <a:r>
              <a:t>Quid creates a visual map to represent the landscape. Example network: sized by degree, colored by cluster.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ET Professional Terminology</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4893647"/>
          </a:xfrm>
          <a:prstGeom prst="rect">
            <a:avLst/>
          </a:prstGeom>
        </p:spPr>
        <p:txBody>
          <a:bodyPr wrap="square">
            <a:spAutoFit/>
          </a:bodyPr>
          <a:lstStyle/>
          <a:p>
            <a:r>
              <a:rPr lang="en-US" sz="1300" b="1" dirty="0">
                <a:solidFill>
                  <a:srgbClr val="000000"/>
                </a:solidFill>
                <a:latin typeface="Futura Medium"/>
              </a:rPr>
              <a:t>Cohesion </a:t>
            </a:r>
            <a:r>
              <a:rPr lang="en-US" sz="1300" dirty="0">
                <a:solidFill>
                  <a:srgbClr val="000000"/>
                </a:solidFill>
                <a:latin typeface="Futura Medium"/>
              </a:rPr>
              <a:t>is an Epsilon Theory-only measure which uses a </a:t>
            </a:r>
            <a:r>
              <a:rPr lang="en-US" sz="1300" dirty="0" err="1">
                <a:solidFill>
                  <a:srgbClr val="000000"/>
                </a:solidFill>
                <a:latin typeface="Futura Medium"/>
              </a:rPr>
              <a:t>Djikstra</a:t>
            </a:r>
            <a:r>
              <a:rPr lang="en-US" sz="1300" dirty="0">
                <a:solidFill>
                  <a:srgbClr val="000000"/>
                </a:solidFill>
                <a:latin typeface="Futura Medium"/>
              </a:rPr>
              <a:t> Algorithm to find the shortest distance between each node (article) pair, and measures the normalized harmonic centrality of the entire network of those pairs. Think of it as a measure of the similarity between all articles on a topic. It is measured between 0-1, and should </a:t>
            </a:r>
            <a:r>
              <a:rPr lang="en-US" sz="1300" i="1" dirty="0">
                <a:solidFill>
                  <a:srgbClr val="000000"/>
                </a:solidFill>
                <a:latin typeface="Futura Medium"/>
              </a:rPr>
              <a:t>not</a:t>
            </a:r>
            <a:r>
              <a:rPr lang="en-US" sz="1300" dirty="0">
                <a:solidFill>
                  <a:srgbClr val="000000"/>
                </a:solidFill>
                <a:latin typeface="Futura Medium"/>
              </a:rPr>
              <a:t> be compared between topics, which may be naturally more or less similar because of the nature of the topic as defined. </a:t>
            </a:r>
          </a:p>
          <a:p>
            <a:endParaRPr lang="en-US" sz="1300" b="1" i="0" dirty="0">
              <a:solidFill>
                <a:srgbClr val="000000"/>
              </a:solidFill>
              <a:effectLst/>
              <a:latin typeface="Futura Medium"/>
            </a:endParaRPr>
          </a:p>
          <a:p>
            <a:r>
              <a:rPr lang="en-US" sz="1300" b="1" dirty="0">
                <a:solidFill>
                  <a:srgbClr val="000000"/>
                </a:solidFill>
                <a:latin typeface="Futura Medium"/>
              </a:rPr>
              <a:t>Attention </a:t>
            </a:r>
            <a:r>
              <a:rPr lang="en-US" sz="1300" dirty="0">
                <a:solidFill>
                  <a:srgbClr val="000000"/>
                </a:solidFill>
                <a:latin typeface="Futura Medium"/>
              </a:rPr>
              <a:t>is an Epsilon Theory measure which calculates each node’s centrality from the </a:t>
            </a:r>
            <a:r>
              <a:rPr lang="en-US" sz="1300" i="1" dirty="0">
                <a:solidFill>
                  <a:srgbClr val="000000"/>
                </a:solidFill>
                <a:latin typeface="Futura Medium"/>
              </a:rPr>
              <a:t>Cohesion </a:t>
            </a:r>
            <a:r>
              <a:rPr lang="en-US" sz="1300" dirty="0">
                <a:solidFill>
                  <a:srgbClr val="000000"/>
                </a:solidFill>
                <a:latin typeface="Futura Medium"/>
              </a:rPr>
              <a:t>of the broad universe. It then maps those nodes to individual topics (e.g. Inflation or Trade), and calculates whether the number of articles of high influence on the broader financial market network is higher or lower than the historical average for that topic. Attention is scored between -1 and +1, where a positive value indicates that the topic has produced a greater share of central, high influence articles in the broad network than that topic’s historical average. </a:t>
            </a:r>
          </a:p>
          <a:p>
            <a:endParaRPr lang="en-US" sz="1300" b="1" i="0" dirty="0">
              <a:solidFill>
                <a:srgbClr val="000000"/>
              </a:solidFill>
              <a:effectLst/>
              <a:latin typeface="Futura Medium"/>
            </a:endParaRPr>
          </a:p>
          <a:p>
            <a:r>
              <a:rPr lang="en-US" sz="1300" b="1" i="0" dirty="0">
                <a:solidFill>
                  <a:srgbClr val="000000"/>
                </a:solidFill>
                <a:effectLst/>
                <a:latin typeface="Futura Medium"/>
              </a:rPr>
              <a:t>Sentiment </a:t>
            </a:r>
            <a:r>
              <a:rPr lang="en-US" sz="1300" i="0" dirty="0">
                <a:solidFill>
                  <a:srgbClr val="000000"/>
                </a:solidFill>
                <a:effectLst/>
                <a:latin typeface="Futura Medium"/>
              </a:rPr>
              <a:t>is a Quid-based measure based on scores of the positive or negative characteristics of each n-gram (phrases, words, etc.). </a:t>
            </a:r>
            <a:r>
              <a:rPr lang="en-US" sz="1300" dirty="0">
                <a:solidFill>
                  <a:srgbClr val="000000"/>
                </a:solidFill>
                <a:latin typeface="Futura Medium"/>
              </a:rPr>
              <a:t>Our measure is calculating as (% net positive – % net negative) / (% either positive or negative). </a:t>
            </a:r>
          </a:p>
          <a:p>
            <a:endParaRPr lang="en-US" sz="1300" b="1" i="0" dirty="0">
              <a:solidFill>
                <a:srgbClr val="000000"/>
              </a:solidFill>
              <a:effectLst/>
              <a:latin typeface="Futura Medium"/>
            </a:endParaRPr>
          </a:p>
          <a:p>
            <a:r>
              <a:rPr lang="en-US" sz="1300" b="1" i="0" dirty="0">
                <a:solidFill>
                  <a:srgbClr val="000000"/>
                </a:solidFill>
                <a:effectLst/>
                <a:latin typeface="Futura Medium"/>
              </a:rPr>
              <a:t>Fiat News</a:t>
            </a:r>
            <a:r>
              <a:rPr lang="en-US" sz="1300" i="0" dirty="0">
                <a:solidFill>
                  <a:srgbClr val="000000"/>
                </a:solidFill>
                <a:effectLst/>
                <a:latin typeface="Futura Medium"/>
              </a:rPr>
              <a:t> is a</a:t>
            </a:r>
            <a:r>
              <a:rPr lang="en-US" sz="1300" dirty="0">
                <a:solidFill>
                  <a:srgbClr val="000000"/>
                </a:solidFill>
                <a:latin typeface="Futura Medium"/>
              </a:rPr>
              <a:t>n Epsilon Theory-only measure of the use of words or phrases which communicate assertions of </a:t>
            </a:r>
            <a:r>
              <a:rPr lang="en-US" sz="1300" dirty="0" err="1">
                <a:solidFill>
                  <a:srgbClr val="000000"/>
                </a:solidFill>
                <a:latin typeface="Futura Medium"/>
              </a:rPr>
              <a:t>casuality</a:t>
            </a:r>
            <a:r>
              <a:rPr lang="en-US" sz="1300" dirty="0">
                <a:solidFill>
                  <a:srgbClr val="000000"/>
                </a:solidFill>
                <a:latin typeface="Futura Medium"/>
              </a:rPr>
              <a:t>, value judgments or self-evidence (e.g. “obviously”). We use it to measure the aggregate tendency of articles to </a:t>
            </a:r>
            <a:r>
              <a:rPr lang="en-US" sz="1300" i="1" dirty="0">
                <a:solidFill>
                  <a:srgbClr val="000000"/>
                </a:solidFill>
                <a:latin typeface="Futura Medium"/>
              </a:rPr>
              <a:t>explain</a:t>
            </a:r>
            <a:r>
              <a:rPr lang="en-US" sz="1300" dirty="0">
                <a:solidFill>
                  <a:srgbClr val="000000"/>
                </a:solidFill>
                <a:latin typeface="Futura Medium"/>
              </a:rPr>
              <a:t> content, which can sometimes be related to periods of heightened narrative promotion. </a:t>
            </a:r>
          </a:p>
          <a:p>
            <a:endParaRPr lang="en-US" sz="1300" b="1" i="0" dirty="0">
              <a:solidFill>
                <a:srgbClr val="000000"/>
              </a:solidFill>
              <a:effectLst/>
              <a:latin typeface="Futura Medium"/>
            </a:endParaRPr>
          </a:p>
          <a:p>
            <a:r>
              <a:rPr lang="en-US" sz="1300" b="1" i="0" dirty="0">
                <a:solidFill>
                  <a:srgbClr val="000000"/>
                </a:solidFill>
                <a:effectLst/>
                <a:latin typeface="Futura Medium"/>
              </a:rPr>
              <a:t>Narrative Maps</a:t>
            </a:r>
            <a:r>
              <a:rPr lang="en-US" sz="1300" i="0" dirty="0">
                <a:solidFill>
                  <a:srgbClr val="000000"/>
                </a:solidFill>
                <a:effectLst/>
                <a:latin typeface="Futura Medium"/>
              </a:rPr>
              <a:t> are Quid</a:t>
            </a:r>
            <a:r>
              <a:rPr lang="en-US" sz="1300" dirty="0">
                <a:solidFill>
                  <a:srgbClr val="000000"/>
                </a:solidFill>
                <a:latin typeface="Futura Medium"/>
              </a:rPr>
              <a:t>-driven content, but the categories and cluster titles are based on Epsilon Theory analysis of the underlying articles’ content and Quid-identified n-grams.</a:t>
            </a:r>
            <a:endParaRPr lang="en-US" sz="1300" b="1" i="0" dirty="0">
              <a:solidFill>
                <a:srgbClr val="000000"/>
              </a:solidFill>
              <a:effectLst/>
              <a:latin typeface="Futura Medium"/>
            </a:endParaRPr>
          </a:p>
        </p:txBody>
      </p:sp>
    </p:spTree>
    <p:extLst>
      <p:ext uri="{BB962C8B-B14F-4D97-AF65-F5344CB8AC3E}">
        <p14:creationId xmlns:p14="http://schemas.microsoft.com/office/powerpoint/2010/main" val="3127349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Disclaimers and Use</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3785652"/>
          </a:xfrm>
          <a:prstGeom prst="rect">
            <a:avLst/>
          </a:prstGeom>
        </p:spPr>
        <p:txBody>
          <a:bodyPr wrap="square">
            <a:spAutoFit/>
          </a:bodyPr>
          <a:lstStyle/>
          <a:p>
            <a:r>
              <a:rPr lang="en-US" sz="1500" dirty="0">
                <a:solidFill>
                  <a:srgbClr val="000000"/>
                </a:solidFill>
                <a:latin typeface="Futura Medium"/>
              </a:rPr>
              <a:t>This analysis is prepared as general research and commentary, and is </a:t>
            </a:r>
            <a:r>
              <a:rPr lang="en-US" sz="1500" u="sng" dirty="0">
                <a:solidFill>
                  <a:srgbClr val="000000"/>
                </a:solidFill>
                <a:latin typeface="Futura Medium"/>
              </a:rPr>
              <a:t>not</a:t>
            </a:r>
            <a:r>
              <a:rPr lang="en-US" sz="1500" dirty="0">
                <a:solidFill>
                  <a:srgbClr val="000000"/>
                </a:solidFill>
                <a:latin typeface="Futura Medium"/>
              </a:rPr>
              <a:t> a recommendation to buy or sell any security. It does not take into account individual facts and circumstances, and should be supplemented by additional such analysis to guide any investment decisions. </a:t>
            </a:r>
          </a:p>
          <a:p>
            <a:endParaRPr lang="en-US" sz="1500" i="0" dirty="0">
              <a:solidFill>
                <a:srgbClr val="000000"/>
              </a:solidFill>
              <a:effectLst/>
              <a:latin typeface="Futura Medium"/>
            </a:endParaRPr>
          </a:p>
          <a:p>
            <a:r>
              <a:rPr lang="en-US" sz="1500" i="0" dirty="0">
                <a:solidFill>
                  <a:srgbClr val="000000"/>
                </a:solidFill>
                <a:effectLst/>
                <a:latin typeface="Futura Medium"/>
              </a:rPr>
              <a:t>If you are a</a:t>
            </a:r>
            <a:r>
              <a:rPr lang="en-US" sz="1500" dirty="0">
                <a:solidFill>
                  <a:srgbClr val="000000"/>
                </a:solidFill>
                <a:latin typeface="Futura Medium"/>
              </a:rPr>
              <a:t>n ET Professional Subscriber, you may use these slides for personal or commercial use in any client presentation at which the subscriber is present.</a:t>
            </a:r>
          </a:p>
          <a:p>
            <a:endParaRPr lang="en-US" sz="1500" dirty="0">
              <a:solidFill>
                <a:srgbClr val="000000"/>
              </a:solidFill>
              <a:latin typeface="Futura Medium"/>
            </a:endParaRPr>
          </a:p>
          <a:p>
            <a:r>
              <a:rPr lang="en-US" sz="1500" dirty="0">
                <a:solidFill>
                  <a:srgbClr val="000000"/>
                </a:solidFill>
                <a:latin typeface="Futura Medium"/>
              </a:rPr>
              <a:t>In those uses, you may modify the slides to use your branding and format, provided that Epsilon Theory and Quid are described as sources on those pages (footnotes are fine). </a:t>
            </a:r>
          </a:p>
          <a:p>
            <a:endParaRPr lang="en-US" sz="1500" dirty="0">
              <a:solidFill>
                <a:srgbClr val="000000"/>
              </a:solidFill>
              <a:latin typeface="Futura Medium"/>
            </a:endParaRPr>
          </a:p>
          <a:p>
            <a:r>
              <a:rPr lang="en-US" sz="1500" dirty="0">
                <a:solidFill>
                  <a:srgbClr val="000000"/>
                </a:solidFill>
                <a:latin typeface="Futura Medium"/>
              </a:rPr>
              <a:t>You may not distribute these slides publicly (e.g. on Social Media, on your website, etc.) without the permission of Epsilon Theory. </a:t>
            </a:r>
          </a:p>
          <a:p>
            <a:endParaRPr lang="en-US" sz="1500" dirty="0">
              <a:solidFill>
                <a:srgbClr val="000000"/>
              </a:solidFill>
              <a:latin typeface="Futura Medium"/>
            </a:endParaRPr>
          </a:p>
          <a:p>
            <a:endParaRPr lang="en-US" sz="1500" dirty="0">
              <a:solidFill>
                <a:srgbClr val="000000"/>
              </a:solidFill>
              <a:latin typeface="Futura Medium"/>
            </a:endParaRPr>
          </a:p>
          <a:p>
            <a:endParaRPr lang="en-US" sz="1500" dirty="0">
              <a:solidFill>
                <a:srgbClr val="000000"/>
              </a:solidFill>
              <a:latin typeface="Futura Medium"/>
            </a:endParaRPr>
          </a:p>
        </p:txBody>
      </p:sp>
    </p:spTree>
    <p:extLst>
      <p:ext uri="{BB962C8B-B14F-4D97-AF65-F5344CB8AC3E}">
        <p14:creationId xmlns:p14="http://schemas.microsoft.com/office/powerpoint/2010/main" val="180779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dirty="0"/>
              <a:t>Inflation Network Map – April 2019</a:t>
            </a:r>
          </a:p>
        </p:txBody>
      </p:sp>
      <p:pic>
        <p:nvPicPr>
          <p:cNvPr id="44" name="Picture 43" descr="image.png">
            <a:extLst>
              <a:ext uri="{FF2B5EF4-FFF2-40B4-BE49-F238E27FC236}">
                <a16:creationId xmlns:a16="http://schemas.microsoft.com/office/drawing/2014/main" id="{85F0F087-4F65-4066-8931-645B89C1937A}"/>
              </a:ext>
            </a:extLst>
          </p:cNvPr>
          <p:cNvPicPr>
            <a:picLocks noChangeAspect="1"/>
          </p:cNvPicPr>
          <p:nvPr/>
        </p:nvPicPr>
        <p:blipFill rotWithShape="1">
          <a:blip r:embed="rId2"/>
          <a:srcRect r="27854"/>
          <a:stretch/>
        </p:blipFill>
        <p:spPr>
          <a:xfrm>
            <a:off x="1501707" y="1440992"/>
            <a:ext cx="4764529" cy="4217755"/>
          </a:xfrm>
          <a:prstGeom prst="rect">
            <a:avLst/>
          </a:prstGeom>
        </p:spPr>
      </p:pic>
      <p:sp>
        <p:nvSpPr>
          <p:cNvPr id="50" name="TextBox 49">
            <a:extLst>
              <a:ext uri="{FF2B5EF4-FFF2-40B4-BE49-F238E27FC236}">
                <a16:creationId xmlns:a16="http://schemas.microsoft.com/office/drawing/2014/main" id="{2FDE76A8-9AB6-45B8-8679-2A3BF4734034}"/>
              </a:ext>
            </a:extLst>
          </p:cNvPr>
          <p:cNvSpPr txBox="1"/>
          <p:nvPr/>
        </p:nvSpPr>
        <p:spPr>
          <a:xfrm>
            <a:off x="2321716" y="5122413"/>
            <a:ext cx="1047389" cy="350865"/>
          </a:xfrm>
          <a:prstGeom prst="rect">
            <a:avLst/>
          </a:prstGeom>
          <a:noFill/>
        </p:spPr>
        <p:txBody>
          <a:bodyPr wrap="square" lIns="0" tIns="0">
            <a:spAutoFit/>
          </a:bodyPr>
          <a:lstStyle/>
          <a:p>
            <a:pPr>
              <a:defRPr sz="660">
                <a:solidFill>
                  <a:srgbClr val="1ED7D1"/>
                </a:solidFill>
                <a:latin typeface="Arial"/>
              </a:defRPr>
            </a:pPr>
            <a:r>
              <a:rPr lang="en-US" dirty="0">
                <a:latin typeface="Futura Medium"/>
              </a:rPr>
              <a:t>Bond Strategists, Inversion Discussions</a:t>
            </a:r>
            <a:r>
              <a:rPr dirty="0">
                <a:latin typeface="Futura Medium"/>
              </a:rPr>
              <a:t> (8.2%)</a:t>
            </a:r>
          </a:p>
        </p:txBody>
      </p:sp>
      <p:sp>
        <p:nvSpPr>
          <p:cNvPr id="54" name="TextBox 53">
            <a:extLst>
              <a:ext uri="{FF2B5EF4-FFF2-40B4-BE49-F238E27FC236}">
                <a16:creationId xmlns:a16="http://schemas.microsoft.com/office/drawing/2014/main" id="{FA7934AD-265A-4BE0-BCFE-FCE4FADE5566}"/>
              </a:ext>
            </a:extLst>
          </p:cNvPr>
          <p:cNvSpPr txBox="1"/>
          <p:nvPr/>
        </p:nvSpPr>
        <p:spPr>
          <a:xfrm>
            <a:off x="3857930" y="5634817"/>
            <a:ext cx="1002290" cy="452432"/>
          </a:xfrm>
          <a:prstGeom prst="rect">
            <a:avLst/>
          </a:prstGeom>
          <a:noFill/>
        </p:spPr>
        <p:txBody>
          <a:bodyPr wrap="square" lIns="0" tIns="0">
            <a:spAutoFit/>
          </a:bodyPr>
          <a:lstStyle/>
          <a:p>
            <a:pPr>
              <a:defRPr sz="660">
                <a:solidFill>
                  <a:srgbClr val="F04E53"/>
                </a:solidFill>
                <a:latin typeface="Arial"/>
              </a:defRPr>
            </a:pPr>
            <a:r>
              <a:rPr lang="en-US" dirty="0">
                <a:latin typeface="Futura Medium"/>
              </a:rPr>
              <a:t>Personal Finance, Saving and Investing Behaviors, Millennials</a:t>
            </a:r>
            <a:r>
              <a:rPr dirty="0">
                <a:latin typeface="Futura Medium"/>
              </a:rPr>
              <a:t> (7.8%)</a:t>
            </a:r>
          </a:p>
        </p:txBody>
      </p:sp>
      <p:sp>
        <p:nvSpPr>
          <p:cNvPr id="57" name="TextBox 56">
            <a:extLst>
              <a:ext uri="{FF2B5EF4-FFF2-40B4-BE49-F238E27FC236}">
                <a16:creationId xmlns:a16="http://schemas.microsoft.com/office/drawing/2014/main" id="{9E86E3BF-DA5A-4707-A326-63230E452A43}"/>
              </a:ext>
            </a:extLst>
          </p:cNvPr>
          <p:cNvSpPr txBox="1"/>
          <p:nvPr/>
        </p:nvSpPr>
        <p:spPr>
          <a:xfrm>
            <a:off x="3698834" y="2186607"/>
            <a:ext cx="768487" cy="350865"/>
          </a:xfrm>
          <a:prstGeom prst="rect">
            <a:avLst/>
          </a:prstGeom>
          <a:noFill/>
        </p:spPr>
        <p:txBody>
          <a:bodyPr wrap="square" lIns="0" tIns="0">
            <a:spAutoFit/>
          </a:bodyPr>
          <a:lstStyle/>
          <a:p>
            <a:pPr>
              <a:defRPr sz="660">
                <a:solidFill>
                  <a:srgbClr val="87C445"/>
                </a:solidFill>
                <a:latin typeface="Arial"/>
              </a:defRPr>
            </a:pPr>
            <a:r>
              <a:rPr lang="en-US" dirty="0">
                <a:latin typeface="Futura Medium"/>
              </a:rPr>
              <a:t>EM Rates &amp; FX – India / Korea / Colombia </a:t>
            </a:r>
            <a:r>
              <a:rPr dirty="0">
                <a:latin typeface="Futura Medium"/>
              </a:rPr>
              <a:t>(7.2%)</a:t>
            </a:r>
          </a:p>
        </p:txBody>
      </p:sp>
      <p:sp>
        <p:nvSpPr>
          <p:cNvPr id="59" name="TextBox 58">
            <a:extLst>
              <a:ext uri="{FF2B5EF4-FFF2-40B4-BE49-F238E27FC236}">
                <a16:creationId xmlns:a16="http://schemas.microsoft.com/office/drawing/2014/main" id="{0F872DDB-3C85-4B8E-8283-09AE45FD0C76}"/>
              </a:ext>
            </a:extLst>
          </p:cNvPr>
          <p:cNvSpPr txBox="1"/>
          <p:nvPr/>
        </p:nvSpPr>
        <p:spPr>
          <a:xfrm>
            <a:off x="6201085" y="4029167"/>
            <a:ext cx="1202954" cy="350865"/>
          </a:xfrm>
          <a:prstGeom prst="rect">
            <a:avLst/>
          </a:prstGeom>
          <a:noFill/>
        </p:spPr>
        <p:txBody>
          <a:bodyPr wrap="square" lIns="0" tIns="0">
            <a:spAutoFit/>
          </a:bodyPr>
          <a:lstStyle/>
          <a:p>
            <a:pPr>
              <a:defRPr sz="660">
                <a:solidFill>
                  <a:srgbClr val="A8499A"/>
                </a:solidFill>
                <a:latin typeface="Arial"/>
              </a:defRPr>
            </a:pPr>
            <a:r>
              <a:rPr lang="en-US" dirty="0">
                <a:latin typeface="Futura Medium"/>
              </a:rPr>
              <a:t>Currency Roundups vis-à-vis US and China Economic Data </a:t>
            </a:r>
            <a:r>
              <a:rPr dirty="0">
                <a:latin typeface="Futura Medium"/>
              </a:rPr>
              <a:t>(6.2%)</a:t>
            </a:r>
          </a:p>
        </p:txBody>
      </p:sp>
      <p:sp>
        <p:nvSpPr>
          <p:cNvPr id="60" name="TextBox 59">
            <a:extLst>
              <a:ext uri="{FF2B5EF4-FFF2-40B4-BE49-F238E27FC236}">
                <a16:creationId xmlns:a16="http://schemas.microsoft.com/office/drawing/2014/main" id="{E69630F6-BB8F-41A0-AF8A-F0897D407D42}"/>
              </a:ext>
            </a:extLst>
          </p:cNvPr>
          <p:cNvSpPr txBox="1"/>
          <p:nvPr/>
        </p:nvSpPr>
        <p:spPr>
          <a:xfrm>
            <a:off x="5477069" y="3455912"/>
            <a:ext cx="1048141" cy="350865"/>
          </a:xfrm>
          <a:prstGeom prst="rect">
            <a:avLst/>
          </a:prstGeom>
          <a:noFill/>
        </p:spPr>
        <p:txBody>
          <a:bodyPr wrap="square" lIns="0" tIns="0">
            <a:spAutoFit/>
          </a:bodyPr>
          <a:lstStyle/>
          <a:p>
            <a:pPr>
              <a:defRPr sz="660">
                <a:solidFill>
                  <a:srgbClr val="FFCE03"/>
                </a:solidFill>
                <a:latin typeface="Arial"/>
              </a:defRPr>
            </a:pPr>
            <a:r>
              <a:rPr dirty="0">
                <a:latin typeface="Futura Medium"/>
              </a:rPr>
              <a:t>Iran Oil</a:t>
            </a:r>
            <a:r>
              <a:rPr lang="en-US" dirty="0">
                <a:latin typeface="Futura Medium"/>
              </a:rPr>
              <a:t>, Sanctions, Pakistan Inflation Highest in years</a:t>
            </a:r>
            <a:r>
              <a:rPr dirty="0">
                <a:latin typeface="Futura Medium"/>
              </a:rPr>
              <a:t> (5.4%)</a:t>
            </a:r>
          </a:p>
        </p:txBody>
      </p:sp>
      <p:sp>
        <p:nvSpPr>
          <p:cNvPr id="63" name="TextBox 62">
            <a:extLst>
              <a:ext uri="{FF2B5EF4-FFF2-40B4-BE49-F238E27FC236}">
                <a16:creationId xmlns:a16="http://schemas.microsoft.com/office/drawing/2014/main" id="{67A9217E-6034-4DE4-8708-9B80978CD07A}"/>
              </a:ext>
            </a:extLst>
          </p:cNvPr>
          <p:cNvSpPr txBox="1"/>
          <p:nvPr/>
        </p:nvSpPr>
        <p:spPr>
          <a:xfrm>
            <a:off x="2541860" y="2050800"/>
            <a:ext cx="779318" cy="452432"/>
          </a:xfrm>
          <a:prstGeom prst="rect">
            <a:avLst/>
          </a:prstGeom>
          <a:noFill/>
        </p:spPr>
        <p:txBody>
          <a:bodyPr wrap="square" lIns="0" tIns="0">
            <a:spAutoFit/>
          </a:bodyPr>
          <a:lstStyle/>
          <a:p>
            <a:pPr>
              <a:defRPr sz="660">
                <a:solidFill>
                  <a:srgbClr val="3C8790"/>
                </a:solidFill>
                <a:latin typeface="Arial"/>
              </a:defRPr>
            </a:pPr>
            <a:r>
              <a:rPr lang="en-US" dirty="0">
                <a:latin typeface="Futura Medium"/>
              </a:rPr>
              <a:t>ECB Policy, Negative Interest Rates Discussion </a:t>
            </a:r>
            <a:r>
              <a:rPr dirty="0">
                <a:latin typeface="Futura Medium"/>
              </a:rPr>
              <a:t>(5.3%)</a:t>
            </a:r>
          </a:p>
        </p:txBody>
      </p:sp>
      <p:sp>
        <p:nvSpPr>
          <p:cNvPr id="65" name="TextBox 64">
            <a:extLst>
              <a:ext uri="{FF2B5EF4-FFF2-40B4-BE49-F238E27FC236}">
                <a16:creationId xmlns:a16="http://schemas.microsoft.com/office/drawing/2014/main" id="{97B4192E-6AC7-4C0E-A04F-B6021BF6DCA7}"/>
              </a:ext>
            </a:extLst>
          </p:cNvPr>
          <p:cNvSpPr txBox="1"/>
          <p:nvPr/>
        </p:nvSpPr>
        <p:spPr>
          <a:xfrm>
            <a:off x="2046039" y="4566781"/>
            <a:ext cx="991641" cy="452432"/>
          </a:xfrm>
          <a:prstGeom prst="rect">
            <a:avLst/>
          </a:prstGeom>
          <a:noFill/>
        </p:spPr>
        <p:txBody>
          <a:bodyPr wrap="square" lIns="0" tIns="0">
            <a:spAutoFit/>
          </a:bodyPr>
          <a:lstStyle/>
          <a:p>
            <a:pPr>
              <a:defRPr sz="660">
                <a:solidFill>
                  <a:srgbClr val="F4A467"/>
                </a:solidFill>
                <a:latin typeface="Arial"/>
              </a:defRPr>
            </a:pPr>
            <a:r>
              <a:rPr dirty="0">
                <a:latin typeface="Futura Medium"/>
              </a:rPr>
              <a:t>Fed Rate</a:t>
            </a:r>
            <a:r>
              <a:rPr lang="en-US" dirty="0">
                <a:latin typeface="Futura Medium"/>
              </a:rPr>
              <a:t>, Maximum Employment, Dual Mandate ‘Outdated’ </a:t>
            </a:r>
            <a:r>
              <a:rPr dirty="0">
                <a:latin typeface="Futura Medium"/>
              </a:rPr>
              <a:t> (5.2%)</a:t>
            </a:r>
          </a:p>
        </p:txBody>
      </p:sp>
      <p:sp>
        <p:nvSpPr>
          <p:cNvPr id="66" name="TextBox 65">
            <a:extLst>
              <a:ext uri="{FF2B5EF4-FFF2-40B4-BE49-F238E27FC236}">
                <a16:creationId xmlns:a16="http://schemas.microsoft.com/office/drawing/2014/main" id="{AC7283B2-7070-4B21-A803-0C3D2E588368}"/>
              </a:ext>
            </a:extLst>
          </p:cNvPr>
          <p:cNvSpPr txBox="1"/>
          <p:nvPr/>
        </p:nvSpPr>
        <p:spPr>
          <a:xfrm>
            <a:off x="5736045" y="1518181"/>
            <a:ext cx="1048141" cy="350865"/>
          </a:xfrm>
          <a:prstGeom prst="rect">
            <a:avLst/>
          </a:prstGeom>
          <a:noFill/>
        </p:spPr>
        <p:txBody>
          <a:bodyPr wrap="square" lIns="0" tIns="0">
            <a:spAutoFit/>
          </a:bodyPr>
          <a:lstStyle/>
          <a:p>
            <a:pPr>
              <a:defRPr sz="660">
                <a:solidFill>
                  <a:srgbClr val="E61E27"/>
                </a:solidFill>
                <a:latin typeface="Arial"/>
              </a:defRPr>
            </a:pPr>
            <a:r>
              <a:rPr lang="en-US" dirty="0">
                <a:latin typeface="Futura Medium"/>
              </a:rPr>
              <a:t>Turkey Economy Spiraling, Neutral Bank Policy </a:t>
            </a:r>
            <a:r>
              <a:rPr dirty="0">
                <a:latin typeface="Futura Medium"/>
              </a:rPr>
              <a:t>(4.6%)</a:t>
            </a:r>
          </a:p>
        </p:txBody>
      </p:sp>
      <p:sp>
        <p:nvSpPr>
          <p:cNvPr id="67" name="TextBox 66">
            <a:extLst>
              <a:ext uri="{FF2B5EF4-FFF2-40B4-BE49-F238E27FC236}">
                <a16:creationId xmlns:a16="http://schemas.microsoft.com/office/drawing/2014/main" id="{DB138A70-3FE0-4F9A-85CF-F0CDA54E48DC}"/>
              </a:ext>
            </a:extLst>
          </p:cNvPr>
          <p:cNvSpPr txBox="1"/>
          <p:nvPr/>
        </p:nvSpPr>
        <p:spPr>
          <a:xfrm>
            <a:off x="4119034" y="1461225"/>
            <a:ext cx="696574" cy="655564"/>
          </a:xfrm>
          <a:prstGeom prst="rect">
            <a:avLst/>
          </a:prstGeom>
          <a:noFill/>
        </p:spPr>
        <p:txBody>
          <a:bodyPr wrap="square" lIns="0" tIns="0">
            <a:spAutoFit/>
          </a:bodyPr>
          <a:lstStyle/>
          <a:p>
            <a:pPr>
              <a:defRPr sz="660">
                <a:solidFill>
                  <a:srgbClr val="BF8092"/>
                </a:solidFill>
                <a:latin typeface="Arial"/>
              </a:defRPr>
            </a:pPr>
            <a:r>
              <a:rPr dirty="0">
                <a:latin typeface="Futura Medium"/>
              </a:rPr>
              <a:t>China March Services Activity</a:t>
            </a:r>
            <a:r>
              <a:rPr lang="en-US" dirty="0">
                <a:latin typeface="Futura Medium"/>
              </a:rPr>
              <a:t>, Indonesia Inflation, Swine</a:t>
            </a:r>
            <a:r>
              <a:rPr dirty="0">
                <a:latin typeface="Futura Medium"/>
              </a:rPr>
              <a:t> </a:t>
            </a:r>
            <a:r>
              <a:rPr lang="en-US" dirty="0">
                <a:latin typeface="Futura Medium"/>
              </a:rPr>
              <a:t>Fever</a:t>
            </a:r>
            <a:r>
              <a:rPr dirty="0">
                <a:latin typeface="Futura Medium"/>
              </a:rPr>
              <a:t> (4.5%)</a:t>
            </a:r>
          </a:p>
        </p:txBody>
      </p:sp>
      <p:sp>
        <p:nvSpPr>
          <p:cNvPr id="68" name="TextBox 67">
            <a:extLst>
              <a:ext uri="{FF2B5EF4-FFF2-40B4-BE49-F238E27FC236}">
                <a16:creationId xmlns:a16="http://schemas.microsoft.com/office/drawing/2014/main" id="{36C80EE4-92E4-4BC2-A2FD-09225DC60505}"/>
              </a:ext>
            </a:extLst>
          </p:cNvPr>
          <p:cNvSpPr txBox="1"/>
          <p:nvPr/>
        </p:nvSpPr>
        <p:spPr>
          <a:xfrm>
            <a:off x="2608347" y="3835134"/>
            <a:ext cx="669138" cy="249299"/>
          </a:xfrm>
          <a:prstGeom prst="rect">
            <a:avLst/>
          </a:prstGeom>
          <a:noFill/>
        </p:spPr>
        <p:txBody>
          <a:bodyPr wrap="square" lIns="0" tIns="0">
            <a:spAutoFit/>
          </a:bodyPr>
          <a:lstStyle/>
          <a:p>
            <a:pPr>
              <a:defRPr sz="660">
                <a:solidFill>
                  <a:srgbClr val="039849"/>
                </a:solidFill>
                <a:latin typeface="Arial"/>
              </a:defRPr>
            </a:pPr>
            <a:r>
              <a:rPr lang="en-US" dirty="0">
                <a:latin typeface="Futura Medium"/>
              </a:rPr>
              <a:t>US</a:t>
            </a:r>
            <a:r>
              <a:rPr dirty="0">
                <a:latin typeface="Futura Medium"/>
              </a:rPr>
              <a:t> Consumer Prices (4.4%)</a:t>
            </a:r>
          </a:p>
        </p:txBody>
      </p:sp>
      <p:sp>
        <p:nvSpPr>
          <p:cNvPr id="69" name="TextBox 68">
            <a:extLst>
              <a:ext uri="{FF2B5EF4-FFF2-40B4-BE49-F238E27FC236}">
                <a16:creationId xmlns:a16="http://schemas.microsoft.com/office/drawing/2014/main" id="{92F8AC3F-8B1C-4831-AEA0-93BBD9BBE438}"/>
              </a:ext>
            </a:extLst>
          </p:cNvPr>
          <p:cNvSpPr txBox="1"/>
          <p:nvPr/>
        </p:nvSpPr>
        <p:spPr>
          <a:xfrm>
            <a:off x="1682739" y="3018798"/>
            <a:ext cx="1066036" cy="452432"/>
          </a:xfrm>
          <a:prstGeom prst="rect">
            <a:avLst/>
          </a:prstGeom>
          <a:noFill/>
        </p:spPr>
        <p:txBody>
          <a:bodyPr wrap="square" lIns="0" tIns="0">
            <a:spAutoFit/>
          </a:bodyPr>
          <a:lstStyle/>
          <a:p>
            <a:pPr>
              <a:defRPr sz="660">
                <a:solidFill>
                  <a:srgbClr val="9A6051"/>
                </a:solidFill>
                <a:latin typeface="Arial"/>
              </a:defRPr>
            </a:pPr>
            <a:r>
              <a:rPr dirty="0">
                <a:latin typeface="Futura Medium"/>
              </a:rPr>
              <a:t>Brexit </a:t>
            </a:r>
            <a:r>
              <a:rPr lang="en-US" dirty="0">
                <a:latin typeface="Futura Medium"/>
              </a:rPr>
              <a:t>/ UK / BOE – Growing Wage Pressures, Drop in Econ Activity</a:t>
            </a:r>
            <a:r>
              <a:rPr dirty="0">
                <a:latin typeface="Futura Medium"/>
              </a:rPr>
              <a:t> (3.8%)</a:t>
            </a:r>
          </a:p>
        </p:txBody>
      </p:sp>
      <p:sp>
        <p:nvSpPr>
          <p:cNvPr id="70" name="TextBox 69">
            <a:extLst>
              <a:ext uri="{FF2B5EF4-FFF2-40B4-BE49-F238E27FC236}">
                <a16:creationId xmlns:a16="http://schemas.microsoft.com/office/drawing/2014/main" id="{3C4F1253-5150-454A-BFB9-DA08709A68BA}"/>
              </a:ext>
            </a:extLst>
          </p:cNvPr>
          <p:cNvSpPr txBox="1"/>
          <p:nvPr/>
        </p:nvSpPr>
        <p:spPr>
          <a:xfrm>
            <a:off x="6266235" y="2852026"/>
            <a:ext cx="1376057" cy="249299"/>
          </a:xfrm>
          <a:prstGeom prst="rect">
            <a:avLst/>
          </a:prstGeom>
          <a:noFill/>
        </p:spPr>
        <p:txBody>
          <a:bodyPr wrap="square" lIns="0" tIns="0">
            <a:spAutoFit/>
          </a:bodyPr>
          <a:lstStyle/>
          <a:p>
            <a:pPr>
              <a:defRPr sz="660">
                <a:solidFill>
                  <a:srgbClr val="EAE962"/>
                </a:solidFill>
                <a:latin typeface="Arial"/>
              </a:defRPr>
            </a:pPr>
            <a:r>
              <a:rPr lang="en-US" dirty="0">
                <a:latin typeface="Futura Medium"/>
              </a:rPr>
              <a:t>Argentine Peso / Debt Crisis </a:t>
            </a:r>
            <a:r>
              <a:rPr dirty="0">
                <a:latin typeface="Futura Medium"/>
              </a:rPr>
              <a:t>(3.8%)</a:t>
            </a:r>
          </a:p>
        </p:txBody>
      </p:sp>
      <p:sp>
        <p:nvSpPr>
          <p:cNvPr id="71" name="TextBox 70">
            <a:extLst>
              <a:ext uri="{FF2B5EF4-FFF2-40B4-BE49-F238E27FC236}">
                <a16:creationId xmlns:a16="http://schemas.microsoft.com/office/drawing/2014/main" id="{009D4D2F-A536-4BDE-A34C-2E82F1668306}"/>
              </a:ext>
            </a:extLst>
          </p:cNvPr>
          <p:cNvSpPr txBox="1"/>
          <p:nvPr/>
        </p:nvSpPr>
        <p:spPr>
          <a:xfrm>
            <a:off x="5357148" y="4877951"/>
            <a:ext cx="1431859" cy="452432"/>
          </a:xfrm>
          <a:prstGeom prst="rect">
            <a:avLst/>
          </a:prstGeom>
          <a:noFill/>
        </p:spPr>
        <p:txBody>
          <a:bodyPr wrap="square" lIns="0" tIns="0">
            <a:spAutoFit/>
          </a:bodyPr>
          <a:lstStyle/>
          <a:p>
            <a:pPr>
              <a:defRPr sz="660">
                <a:solidFill>
                  <a:srgbClr val="B22264"/>
                </a:solidFill>
                <a:latin typeface="Arial"/>
              </a:defRPr>
            </a:pPr>
            <a:r>
              <a:rPr lang="en-US" dirty="0">
                <a:latin typeface="Futura Medium"/>
              </a:rPr>
              <a:t>BOJ, Haruhiko, Tax Hike, Overheating in RE Debt, Undershooting on Inflation (again) </a:t>
            </a:r>
            <a:r>
              <a:rPr dirty="0">
                <a:latin typeface="Futura Medium"/>
              </a:rPr>
              <a:t>(3.7%)</a:t>
            </a:r>
          </a:p>
        </p:txBody>
      </p:sp>
      <p:sp>
        <p:nvSpPr>
          <p:cNvPr id="72" name="TextBox 71">
            <a:extLst>
              <a:ext uri="{FF2B5EF4-FFF2-40B4-BE49-F238E27FC236}">
                <a16:creationId xmlns:a16="http://schemas.microsoft.com/office/drawing/2014/main" id="{B4852F01-BF0C-4268-BFD0-5E26A87AE283}"/>
              </a:ext>
            </a:extLst>
          </p:cNvPr>
          <p:cNvSpPr txBox="1"/>
          <p:nvPr/>
        </p:nvSpPr>
        <p:spPr>
          <a:xfrm>
            <a:off x="4948559" y="5727775"/>
            <a:ext cx="1254511" cy="350865"/>
          </a:xfrm>
          <a:prstGeom prst="rect">
            <a:avLst/>
          </a:prstGeom>
          <a:noFill/>
        </p:spPr>
        <p:txBody>
          <a:bodyPr wrap="square" lIns="0" tIns="0">
            <a:spAutoFit/>
          </a:bodyPr>
          <a:lstStyle/>
          <a:p>
            <a:pPr>
              <a:defRPr sz="660">
                <a:solidFill>
                  <a:srgbClr val="C1966B"/>
                </a:solidFill>
                <a:latin typeface="Arial"/>
              </a:defRPr>
            </a:pPr>
            <a:r>
              <a:rPr lang="en-US" dirty="0">
                <a:latin typeface="Futura Medium"/>
              </a:rPr>
              <a:t>Financial Fraud Investigations, Lawsuits, Claims </a:t>
            </a:r>
            <a:r>
              <a:rPr dirty="0">
                <a:latin typeface="Futura Medium"/>
              </a:rPr>
              <a:t>(3.1%)</a:t>
            </a:r>
          </a:p>
        </p:txBody>
      </p:sp>
      <p:sp>
        <p:nvSpPr>
          <p:cNvPr id="74" name="TextBox 73">
            <a:extLst>
              <a:ext uri="{FF2B5EF4-FFF2-40B4-BE49-F238E27FC236}">
                <a16:creationId xmlns:a16="http://schemas.microsoft.com/office/drawing/2014/main" id="{E9545833-7424-48A5-8683-1DDBDABCE47E}"/>
              </a:ext>
            </a:extLst>
          </p:cNvPr>
          <p:cNvSpPr txBox="1"/>
          <p:nvPr/>
        </p:nvSpPr>
        <p:spPr>
          <a:xfrm>
            <a:off x="2931519" y="1590597"/>
            <a:ext cx="914291" cy="249299"/>
          </a:xfrm>
          <a:prstGeom prst="rect">
            <a:avLst/>
          </a:prstGeom>
          <a:noFill/>
        </p:spPr>
        <p:txBody>
          <a:bodyPr wrap="square" lIns="0" tIns="0">
            <a:spAutoFit/>
          </a:bodyPr>
          <a:lstStyle/>
          <a:p>
            <a:pPr>
              <a:defRPr sz="660">
                <a:solidFill>
                  <a:srgbClr val="9581BC"/>
                </a:solidFill>
                <a:latin typeface="Arial"/>
              </a:defRPr>
            </a:pPr>
            <a:r>
              <a:rPr lang="en-US" dirty="0">
                <a:latin typeface="Futura Medium"/>
              </a:rPr>
              <a:t>Eurozone Bond Yields </a:t>
            </a:r>
            <a:r>
              <a:rPr dirty="0">
                <a:latin typeface="Futura Medium"/>
              </a:rPr>
              <a:t>(1.9%)</a:t>
            </a:r>
          </a:p>
        </p:txBody>
      </p:sp>
      <p:sp>
        <p:nvSpPr>
          <p:cNvPr id="75" name="TextBox 74">
            <a:extLst>
              <a:ext uri="{FF2B5EF4-FFF2-40B4-BE49-F238E27FC236}">
                <a16:creationId xmlns:a16="http://schemas.microsoft.com/office/drawing/2014/main" id="{7BC03710-1628-41BF-8E43-CDEA1C504FAB}"/>
              </a:ext>
            </a:extLst>
          </p:cNvPr>
          <p:cNvSpPr txBox="1"/>
          <p:nvPr/>
        </p:nvSpPr>
        <p:spPr>
          <a:xfrm>
            <a:off x="2510842" y="3556728"/>
            <a:ext cx="669139" cy="249299"/>
          </a:xfrm>
          <a:prstGeom prst="rect">
            <a:avLst/>
          </a:prstGeom>
          <a:noFill/>
        </p:spPr>
        <p:txBody>
          <a:bodyPr wrap="square" lIns="0" tIns="0">
            <a:spAutoFit/>
          </a:bodyPr>
          <a:lstStyle/>
          <a:p>
            <a:pPr>
              <a:defRPr sz="660">
                <a:solidFill>
                  <a:srgbClr val="F9621E"/>
                </a:solidFill>
                <a:latin typeface="Arial"/>
              </a:defRPr>
            </a:pPr>
            <a:r>
              <a:rPr dirty="0">
                <a:latin typeface="Futura Medium"/>
              </a:rPr>
              <a:t>Canada F</a:t>
            </a:r>
            <a:r>
              <a:rPr lang="en-US" dirty="0">
                <a:latin typeface="Futura Medium"/>
              </a:rPr>
              <a:t>X </a:t>
            </a:r>
            <a:r>
              <a:rPr dirty="0">
                <a:latin typeface="Futura Medium"/>
              </a:rPr>
              <a:t>(1.7%)</a:t>
            </a:r>
          </a:p>
        </p:txBody>
      </p:sp>
      <p:sp>
        <p:nvSpPr>
          <p:cNvPr id="77" name="TextBox 76">
            <a:extLst>
              <a:ext uri="{FF2B5EF4-FFF2-40B4-BE49-F238E27FC236}">
                <a16:creationId xmlns:a16="http://schemas.microsoft.com/office/drawing/2014/main" id="{0D4DDD5E-AC7C-4CE8-A67A-CC62A55CB043}"/>
              </a:ext>
            </a:extLst>
          </p:cNvPr>
          <p:cNvSpPr txBox="1"/>
          <p:nvPr/>
        </p:nvSpPr>
        <p:spPr>
          <a:xfrm>
            <a:off x="6171701" y="4636638"/>
            <a:ext cx="1048141" cy="249299"/>
          </a:xfrm>
          <a:prstGeom prst="rect">
            <a:avLst/>
          </a:prstGeom>
          <a:noFill/>
        </p:spPr>
        <p:txBody>
          <a:bodyPr wrap="square" lIns="0" tIns="0">
            <a:spAutoFit/>
          </a:bodyPr>
          <a:lstStyle/>
          <a:p>
            <a:pPr>
              <a:defRPr sz="660">
                <a:solidFill>
                  <a:srgbClr val="D72E8E"/>
                </a:solidFill>
                <a:latin typeface="Arial"/>
              </a:defRPr>
            </a:pPr>
            <a:r>
              <a:rPr lang="en-US" dirty="0">
                <a:latin typeface="Futura Medium"/>
              </a:rPr>
              <a:t>Trade Talks Impact on Stocks </a:t>
            </a:r>
            <a:r>
              <a:rPr dirty="0">
                <a:latin typeface="Futura Medium"/>
              </a:rPr>
              <a:t>(1.4%)</a:t>
            </a:r>
          </a:p>
        </p:txBody>
      </p:sp>
      <p:sp>
        <p:nvSpPr>
          <p:cNvPr id="78" name="TextBox 77">
            <a:extLst>
              <a:ext uri="{FF2B5EF4-FFF2-40B4-BE49-F238E27FC236}">
                <a16:creationId xmlns:a16="http://schemas.microsoft.com/office/drawing/2014/main" id="{8EB6D909-4669-4ECD-B54B-7D89B27F71AB}"/>
              </a:ext>
            </a:extLst>
          </p:cNvPr>
          <p:cNvSpPr txBox="1"/>
          <p:nvPr/>
        </p:nvSpPr>
        <p:spPr>
          <a:xfrm>
            <a:off x="6274898" y="4447505"/>
            <a:ext cx="983603" cy="147733"/>
          </a:xfrm>
          <a:prstGeom prst="rect">
            <a:avLst/>
          </a:prstGeom>
          <a:noFill/>
        </p:spPr>
        <p:txBody>
          <a:bodyPr wrap="none" lIns="0" tIns="0">
            <a:spAutoFit/>
          </a:bodyPr>
          <a:lstStyle/>
          <a:p>
            <a:pPr>
              <a:defRPr sz="660">
                <a:solidFill>
                  <a:srgbClr val="1ED7D1"/>
                </a:solidFill>
                <a:latin typeface="Arial"/>
              </a:defRPr>
            </a:pPr>
            <a:r>
              <a:rPr dirty="0">
                <a:latin typeface="Futura Medium"/>
              </a:rPr>
              <a:t>Spain's Election (1.2%)</a:t>
            </a:r>
          </a:p>
        </p:txBody>
      </p:sp>
      <p:sp>
        <p:nvSpPr>
          <p:cNvPr id="79" name="TextBox 78">
            <a:extLst>
              <a:ext uri="{FF2B5EF4-FFF2-40B4-BE49-F238E27FC236}">
                <a16:creationId xmlns:a16="http://schemas.microsoft.com/office/drawing/2014/main" id="{9D746419-E060-4EBA-8E31-20E07CF0846E}"/>
              </a:ext>
            </a:extLst>
          </p:cNvPr>
          <p:cNvSpPr txBox="1"/>
          <p:nvPr/>
        </p:nvSpPr>
        <p:spPr>
          <a:xfrm>
            <a:off x="5934749" y="5413636"/>
            <a:ext cx="1313821" cy="147733"/>
          </a:xfrm>
          <a:prstGeom prst="rect">
            <a:avLst/>
          </a:prstGeom>
          <a:noFill/>
        </p:spPr>
        <p:txBody>
          <a:bodyPr wrap="none" lIns="0" tIns="0">
            <a:spAutoFit/>
          </a:bodyPr>
          <a:lstStyle/>
          <a:p>
            <a:pPr>
              <a:defRPr sz="660">
                <a:solidFill>
                  <a:srgbClr val="F04E53"/>
                </a:solidFill>
                <a:latin typeface="Arial"/>
              </a:defRPr>
            </a:pPr>
            <a:r>
              <a:rPr>
                <a:latin typeface="Futura Medium"/>
              </a:rPr>
              <a:t>Macron May Unveil Tax (1.1%)</a:t>
            </a:r>
          </a:p>
        </p:txBody>
      </p:sp>
      <p:sp>
        <p:nvSpPr>
          <p:cNvPr id="89" name="TextBox 88">
            <a:extLst>
              <a:ext uri="{FF2B5EF4-FFF2-40B4-BE49-F238E27FC236}">
                <a16:creationId xmlns:a16="http://schemas.microsoft.com/office/drawing/2014/main" id="{16AEB0F4-E927-476E-A0BE-16ECED5E7FD6}"/>
              </a:ext>
            </a:extLst>
          </p:cNvPr>
          <p:cNvSpPr txBox="1"/>
          <p:nvPr/>
        </p:nvSpPr>
        <p:spPr>
          <a:xfrm>
            <a:off x="2019189" y="2518419"/>
            <a:ext cx="768487" cy="249299"/>
          </a:xfrm>
          <a:prstGeom prst="rect">
            <a:avLst/>
          </a:prstGeom>
          <a:noFill/>
        </p:spPr>
        <p:txBody>
          <a:bodyPr wrap="square" lIns="0" tIns="0">
            <a:spAutoFit/>
          </a:bodyPr>
          <a:lstStyle/>
          <a:p>
            <a:pPr>
              <a:defRPr sz="660">
                <a:solidFill>
                  <a:srgbClr val="A8499A"/>
                </a:solidFill>
                <a:latin typeface="Arial"/>
              </a:defRPr>
            </a:pPr>
            <a:r>
              <a:rPr lang="en-US" dirty="0">
                <a:latin typeface="Futura Medium"/>
              </a:rPr>
              <a:t>Saudi Sovereign Debt </a:t>
            </a:r>
            <a:r>
              <a:rPr dirty="0">
                <a:latin typeface="Futura Medium"/>
              </a:rPr>
              <a:t>(0.85%)</a:t>
            </a:r>
          </a:p>
        </p:txBody>
      </p:sp>
      <p:sp>
        <p:nvSpPr>
          <p:cNvPr id="90" name="TextBox 89">
            <a:extLst>
              <a:ext uri="{FF2B5EF4-FFF2-40B4-BE49-F238E27FC236}">
                <a16:creationId xmlns:a16="http://schemas.microsoft.com/office/drawing/2014/main" id="{3337E4D3-DFDE-4ABE-8113-60D3005C44FF}"/>
              </a:ext>
            </a:extLst>
          </p:cNvPr>
          <p:cNvSpPr txBox="1"/>
          <p:nvPr/>
        </p:nvSpPr>
        <p:spPr>
          <a:xfrm>
            <a:off x="5114921" y="5399411"/>
            <a:ext cx="724296" cy="249299"/>
          </a:xfrm>
          <a:prstGeom prst="rect">
            <a:avLst/>
          </a:prstGeom>
          <a:noFill/>
        </p:spPr>
        <p:txBody>
          <a:bodyPr wrap="square" lIns="0" tIns="0">
            <a:spAutoFit/>
          </a:bodyPr>
          <a:lstStyle/>
          <a:p>
            <a:pPr>
              <a:defRPr sz="660">
                <a:solidFill>
                  <a:srgbClr val="3C8790"/>
                </a:solidFill>
                <a:latin typeface="Arial"/>
              </a:defRPr>
            </a:pPr>
            <a:r>
              <a:rPr lang="en-US" dirty="0">
                <a:latin typeface="Futura Medium"/>
              </a:rPr>
              <a:t>US</a:t>
            </a:r>
            <a:r>
              <a:rPr dirty="0">
                <a:latin typeface="Futura Medium"/>
              </a:rPr>
              <a:t> New Home Sales (0.69%)</a:t>
            </a:r>
          </a:p>
        </p:txBody>
      </p:sp>
      <p:cxnSp>
        <p:nvCxnSpPr>
          <p:cNvPr id="6" name="Straight Arrow Connector 5">
            <a:extLst>
              <a:ext uri="{FF2B5EF4-FFF2-40B4-BE49-F238E27FC236}">
                <a16:creationId xmlns:a16="http://schemas.microsoft.com/office/drawing/2014/main" id="{A241DEB7-6FE0-440B-A8BB-CFA620EF74A8}"/>
              </a:ext>
            </a:extLst>
          </p:cNvPr>
          <p:cNvCxnSpPr/>
          <p:nvPr/>
        </p:nvCxnSpPr>
        <p:spPr>
          <a:xfrm flipH="1" flipV="1">
            <a:off x="4743450" y="4356102"/>
            <a:ext cx="1457635" cy="139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F96DF9F-7EEA-4432-B7C9-789937300744}"/>
              </a:ext>
            </a:extLst>
          </p:cNvPr>
          <p:cNvCxnSpPr>
            <a:cxnSpLocks/>
          </p:cNvCxnSpPr>
          <p:nvPr/>
        </p:nvCxnSpPr>
        <p:spPr>
          <a:xfrm flipV="1">
            <a:off x="3020065" y="3444419"/>
            <a:ext cx="240844" cy="1456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CC07EA3C-53CC-48CE-A1CD-DD26193FC2BC}"/>
              </a:ext>
            </a:extLst>
          </p:cNvPr>
          <p:cNvSpPr txBox="1"/>
          <p:nvPr/>
        </p:nvSpPr>
        <p:spPr>
          <a:xfrm>
            <a:off x="1184268" y="4116301"/>
            <a:ext cx="848725" cy="249299"/>
          </a:xfrm>
          <a:prstGeom prst="rect">
            <a:avLst/>
          </a:prstGeom>
          <a:noFill/>
        </p:spPr>
        <p:txBody>
          <a:bodyPr wrap="square" lIns="0" tIns="0">
            <a:spAutoFit/>
          </a:bodyPr>
          <a:lstStyle/>
          <a:p>
            <a:pPr>
              <a:defRPr sz="660">
                <a:solidFill>
                  <a:srgbClr val="039849"/>
                </a:solidFill>
                <a:latin typeface="Arial"/>
              </a:defRPr>
            </a:pPr>
            <a:r>
              <a:rPr lang="en-US" dirty="0">
                <a:solidFill>
                  <a:srgbClr val="90C0D2"/>
                </a:solidFill>
                <a:latin typeface="Futura Medium"/>
              </a:rPr>
              <a:t>Trump Fed Appointees </a:t>
            </a:r>
            <a:r>
              <a:rPr dirty="0">
                <a:solidFill>
                  <a:srgbClr val="90C0D2"/>
                </a:solidFill>
                <a:latin typeface="Futura Medium"/>
              </a:rPr>
              <a:t>(</a:t>
            </a:r>
            <a:r>
              <a:rPr lang="en-US" dirty="0">
                <a:solidFill>
                  <a:srgbClr val="90C0D2"/>
                </a:solidFill>
                <a:latin typeface="Futura Medium"/>
              </a:rPr>
              <a:t>3.8</a:t>
            </a:r>
            <a:r>
              <a:rPr dirty="0">
                <a:solidFill>
                  <a:srgbClr val="90C0D2"/>
                </a:solidFill>
                <a:latin typeface="Futura Medium"/>
              </a:rPr>
              <a:t>%)</a:t>
            </a:r>
          </a:p>
        </p:txBody>
      </p:sp>
    </p:spTree>
    <p:extLst>
      <p:ext uri="{BB962C8B-B14F-4D97-AF65-F5344CB8AC3E}">
        <p14:creationId xmlns:p14="http://schemas.microsoft.com/office/powerpoint/2010/main" val="96860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dirty="0"/>
              <a:t>Inflation Attention – April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inflation, producer prices, wage pressures and costs. </a:t>
            </a:r>
          </a:p>
        </p:txBody>
      </p:sp>
      <p:pic>
        <p:nvPicPr>
          <p:cNvPr id="5" name="Picture 4" descr="image.png">
            <a:extLst>
              <a:ext uri="{FF2B5EF4-FFF2-40B4-BE49-F238E27FC236}">
                <a16:creationId xmlns:a16="http://schemas.microsoft.com/office/drawing/2014/main" id="{360E0C61-FE84-4204-9096-3BF2AA565B90}"/>
              </a:ext>
            </a:extLst>
          </p:cNvPr>
          <p:cNvPicPr>
            <a:picLocks noChangeAspect="1"/>
          </p:cNvPicPr>
          <p:nvPr/>
        </p:nvPicPr>
        <p:blipFill rotWithShape="1">
          <a:blip r:embed="rId2"/>
          <a:srcRect l="14157" r="14580"/>
          <a:stretch/>
        </p:blipFill>
        <p:spPr>
          <a:xfrm>
            <a:off x="1577129" y="1523143"/>
            <a:ext cx="5427677" cy="4864327"/>
          </a:xfrm>
          <a:prstGeom prst="rect">
            <a:avLst/>
          </a:prstGeom>
        </p:spPr>
      </p:pic>
    </p:spTree>
    <p:extLst>
      <p:ext uri="{BB962C8B-B14F-4D97-AF65-F5344CB8AC3E}">
        <p14:creationId xmlns:p14="http://schemas.microsoft.com/office/powerpoint/2010/main" val="300129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Attention Monitor – April 2019</a:t>
            </a:r>
          </a:p>
        </p:txBody>
      </p:sp>
      <p:pic>
        <p:nvPicPr>
          <p:cNvPr id="2" name="Picture 1">
            <a:extLst>
              <a:ext uri="{FF2B5EF4-FFF2-40B4-BE49-F238E27FC236}">
                <a16:creationId xmlns:a16="http://schemas.microsoft.com/office/drawing/2014/main" id="{B8832C5E-EA32-45DB-AE32-D7DA775C8982}"/>
              </a:ext>
            </a:extLst>
          </p:cNvPr>
          <p:cNvPicPr>
            <a:picLocks noChangeAspect="1"/>
          </p:cNvPicPr>
          <p:nvPr/>
        </p:nvPicPr>
        <p:blipFill>
          <a:blip r:embed="rId2"/>
          <a:stretch>
            <a:fillRect/>
          </a:stretch>
        </p:blipFill>
        <p:spPr>
          <a:xfrm>
            <a:off x="333620" y="949767"/>
            <a:ext cx="8553205" cy="5086996"/>
          </a:xfrm>
          <a:prstGeom prst="rect">
            <a:avLst/>
          </a:prstGeom>
        </p:spPr>
      </p:pic>
    </p:spTree>
    <p:extLst>
      <p:ext uri="{BB962C8B-B14F-4D97-AF65-F5344CB8AC3E}">
        <p14:creationId xmlns:p14="http://schemas.microsoft.com/office/powerpoint/2010/main" val="28144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Cohesion Monitor – April 2019</a:t>
            </a:r>
          </a:p>
        </p:txBody>
      </p:sp>
      <p:pic>
        <p:nvPicPr>
          <p:cNvPr id="2" name="Picture 1">
            <a:extLst>
              <a:ext uri="{FF2B5EF4-FFF2-40B4-BE49-F238E27FC236}">
                <a16:creationId xmlns:a16="http://schemas.microsoft.com/office/drawing/2014/main" id="{47932355-9567-48ED-9992-AF9CC4CF2B9E}"/>
              </a:ext>
            </a:extLst>
          </p:cNvPr>
          <p:cNvPicPr>
            <a:picLocks noChangeAspect="1"/>
          </p:cNvPicPr>
          <p:nvPr/>
        </p:nvPicPr>
        <p:blipFill>
          <a:blip r:embed="rId2"/>
          <a:stretch>
            <a:fillRect/>
          </a:stretch>
        </p:blipFill>
        <p:spPr>
          <a:xfrm>
            <a:off x="261072" y="988648"/>
            <a:ext cx="8266255" cy="4880704"/>
          </a:xfrm>
          <a:prstGeom prst="rect">
            <a:avLst/>
          </a:prstGeom>
        </p:spPr>
      </p:pic>
    </p:spTree>
    <p:extLst>
      <p:ext uri="{BB962C8B-B14F-4D97-AF65-F5344CB8AC3E}">
        <p14:creationId xmlns:p14="http://schemas.microsoft.com/office/powerpoint/2010/main" val="227954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Fiat News Monitor – April 2019</a:t>
            </a:r>
          </a:p>
        </p:txBody>
      </p:sp>
      <p:pic>
        <p:nvPicPr>
          <p:cNvPr id="2" name="Picture 1">
            <a:extLst>
              <a:ext uri="{FF2B5EF4-FFF2-40B4-BE49-F238E27FC236}">
                <a16:creationId xmlns:a16="http://schemas.microsoft.com/office/drawing/2014/main" id="{3BE57A90-4AC5-4512-9F68-2B1F381C1CF9}"/>
              </a:ext>
            </a:extLst>
          </p:cNvPr>
          <p:cNvPicPr>
            <a:picLocks noChangeAspect="1"/>
          </p:cNvPicPr>
          <p:nvPr/>
        </p:nvPicPr>
        <p:blipFill>
          <a:blip r:embed="rId2"/>
          <a:stretch>
            <a:fillRect/>
          </a:stretch>
        </p:blipFill>
        <p:spPr>
          <a:xfrm>
            <a:off x="190500" y="855468"/>
            <a:ext cx="8705071" cy="5135757"/>
          </a:xfrm>
          <a:prstGeom prst="rect">
            <a:avLst/>
          </a:prstGeom>
        </p:spPr>
      </p:pic>
    </p:spTree>
    <p:extLst>
      <p:ext uri="{BB962C8B-B14F-4D97-AF65-F5344CB8AC3E}">
        <p14:creationId xmlns:p14="http://schemas.microsoft.com/office/powerpoint/2010/main" val="257793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Sentiment Monitor – April 2019</a:t>
            </a:r>
          </a:p>
        </p:txBody>
      </p:sp>
      <p:pic>
        <p:nvPicPr>
          <p:cNvPr id="2" name="Picture 1">
            <a:extLst>
              <a:ext uri="{FF2B5EF4-FFF2-40B4-BE49-F238E27FC236}">
                <a16:creationId xmlns:a16="http://schemas.microsoft.com/office/drawing/2014/main" id="{592DD94F-A63A-4A3A-A596-0C63695CB341}"/>
              </a:ext>
            </a:extLst>
          </p:cNvPr>
          <p:cNvPicPr>
            <a:picLocks noChangeAspect="1"/>
          </p:cNvPicPr>
          <p:nvPr/>
        </p:nvPicPr>
        <p:blipFill>
          <a:blip r:embed="rId2"/>
          <a:stretch>
            <a:fillRect/>
          </a:stretch>
        </p:blipFill>
        <p:spPr>
          <a:xfrm>
            <a:off x="295620" y="850448"/>
            <a:ext cx="8552760" cy="5157103"/>
          </a:xfrm>
          <a:prstGeom prst="rect">
            <a:avLst/>
          </a:prstGeom>
        </p:spPr>
      </p:pic>
    </p:spTree>
    <p:extLst>
      <p:ext uri="{BB962C8B-B14F-4D97-AF65-F5344CB8AC3E}">
        <p14:creationId xmlns:p14="http://schemas.microsoft.com/office/powerpoint/2010/main" val="1112788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2622</Words>
  <Application>Microsoft Office PowerPoint</Application>
  <PresentationFormat>On-screen Show (4:3)</PresentationFormat>
  <Paragraphs>224</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Baskerville</vt:lpstr>
      <vt:lpstr>Calibri</vt:lpstr>
      <vt:lpstr>Calibri Light</vt:lpstr>
      <vt:lpstr>Futura Medium</vt:lpstr>
      <vt:lpstr>Helvetica Neue Medium</vt:lpstr>
      <vt:lpstr>Office Theme</vt:lpstr>
      <vt:lpstr>April 2019</vt:lpstr>
      <vt:lpstr>Contents</vt:lpstr>
      <vt:lpstr>PowerPoint Presentation</vt:lpstr>
      <vt:lpstr>Inflation Network Map – April 2019</vt:lpstr>
      <vt:lpstr>Inflation Attention – April 2019</vt:lpstr>
      <vt:lpstr>PowerPoint Presentation</vt:lpstr>
      <vt:lpstr>PowerPoint Presentation</vt:lpstr>
      <vt:lpstr>PowerPoint Presentation</vt:lpstr>
      <vt:lpstr>PowerPoint Presentation</vt:lpstr>
      <vt:lpstr>PowerPoint Presentation</vt:lpstr>
      <vt:lpstr>Central Bank Omnipotence Network Map – April 2019</vt:lpstr>
      <vt:lpstr>Central Bank Omnipotence Attention – April 2019</vt:lpstr>
      <vt:lpstr>PowerPoint Presentation</vt:lpstr>
      <vt:lpstr>PowerPoint Presentation</vt:lpstr>
      <vt:lpstr>PowerPoint Presentation</vt:lpstr>
      <vt:lpstr>PowerPoint Presentation</vt:lpstr>
      <vt:lpstr>PowerPoint Presentation</vt:lpstr>
      <vt:lpstr>Trade and Tariffs Network Map – April 2019</vt:lpstr>
      <vt:lpstr>Trade and Tariffs Attention – April 2019</vt:lpstr>
      <vt:lpstr>PowerPoint Presentation</vt:lpstr>
      <vt:lpstr>PowerPoint Presentation</vt:lpstr>
      <vt:lpstr>PowerPoint Presentation</vt:lpstr>
      <vt:lpstr>PowerPoint Presentation</vt:lpstr>
      <vt:lpstr>PowerPoint Presentation</vt:lpstr>
      <vt:lpstr>US Fiscal Policy Network Map – April 2019</vt:lpstr>
      <vt:lpstr>US Fiscal Policy Attention – April 2019</vt:lpstr>
      <vt:lpstr>PowerPoint Presentation</vt:lpstr>
      <vt:lpstr>PowerPoint Presentation</vt:lpstr>
      <vt:lpstr>PowerPoint Presentation</vt:lpstr>
      <vt:lpstr>PowerPoint Presentation</vt:lpstr>
      <vt:lpstr>Credit Cycle Network Map – April 2019</vt:lpstr>
      <vt:lpstr>Credit Cycle Attention – April 2019</vt:lpstr>
      <vt:lpstr>PowerPoint Presentation</vt:lpstr>
      <vt:lpstr>PowerPoint Presentation</vt:lpstr>
      <vt:lpstr>PowerPoint Presentation</vt:lpstr>
      <vt:lpstr>Text Analytics Background</vt:lpstr>
      <vt:lpstr>How to Read a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2018</dc:title>
  <dc:creator>William Guinn</dc:creator>
  <cp:lastModifiedBy>William Guinn</cp:lastModifiedBy>
  <cp:revision>233</cp:revision>
  <dcterms:created xsi:type="dcterms:W3CDTF">2018-12-10T12:23:45Z</dcterms:created>
  <dcterms:modified xsi:type="dcterms:W3CDTF">2019-05-06T17:00:34Z</dcterms:modified>
</cp:coreProperties>
</file>